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8"/>
  </p:notesMasterIdLst>
  <p:sldIdLst>
    <p:sldId id="256" r:id="rId2"/>
    <p:sldId id="303" r:id="rId3"/>
    <p:sldId id="304" r:id="rId4"/>
    <p:sldId id="305" r:id="rId5"/>
    <p:sldId id="306" r:id="rId6"/>
    <p:sldId id="308" r:id="rId7"/>
    <p:sldId id="314" r:id="rId8"/>
    <p:sldId id="315" r:id="rId9"/>
    <p:sldId id="316" r:id="rId10"/>
    <p:sldId id="318" r:id="rId11"/>
    <p:sldId id="317" r:id="rId12"/>
    <p:sldId id="319" r:id="rId13"/>
    <p:sldId id="320" r:id="rId14"/>
    <p:sldId id="321" r:id="rId15"/>
    <p:sldId id="323" r:id="rId16"/>
    <p:sldId id="324" r:id="rId17"/>
    <p:sldId id="325" r:id="rId18"/>
    <p:sldId id="327" r:id="rId19"/>
    <p:sldId id="328" r:id="rId20"/>
    <p:sldId id="329" r:id="rId21"/>
    <p:sldId id="330" r:id="rId22"/>
    <p:sldId id="331" r:id="rId23"/>
    <p:sldId id="332" r:id="rId24"/>
    <p:sldId id="333" r:id="rId25"/>
    <p:sldId id="334" r:id="rId26"/>
    <p:sldId id="335" r:id="rId27"/>
    <p:sldId id="336" r:id="rId28"/>
    <p:sldId id="337" r:id="rId29"/>
    <p:sldId id="338" r:id="rId30"/>
    <p:sldId id="342" r:id="rId31"/>
    <p:sldId id="343" r:id="rId32"/>
    <p:sldId id="344" r:id="rId33"/>
    <p:sldId id="345" r:id="rId34"/>
    <p:sldId id="346" r:id="rId35"/>
    <p:sldId id="347" r:id="rId36"/>
    <p:sldId id="341"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0AB015-1E7F-4FF7-BA95-49C08237626F}" type="datetimeFigureOut">
              <a:rPr lang="en-US" smtClean="0"/>
              <a:pPr/>
              <a:t>11/3/2019</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ADD122-A938-496A-BE3E-DD1356C2A5B9}"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p:cNvSpPr>
          <p:nvPr>
            <p:ph type="sldImg"/>
          </p:nvPr>
        </p:nvSpPr>
        <p:spPr bwMode="auto">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B3D28D6-6FE4-454F-AF02-456A1B0D8133}" type="slidenum">
              <a:rPr lang="en-US" smtClean="0">
                <a:ea typeface="ＭＳ Ｐゴシック" charset="-128"/>
                <a:cs typeface="ＭＳ Ｐゴシック" charset="-128"/>
              </a:rPr>
              <a:pPr fontAlgn="base">
                <a:spcBef>
                  <a:spcPct val="0"/>
                </a:spcBef>
                <a:spcAft>
                  <a:spcPct val="0"/>
                </a:spcAft>
                <a:defRPr/>
              </a:pPr>
              <a:t>6</a:t>
            </a:fld>
            <a:endParaRPr lang="en-US" smtClean="0">
              <a:ea typeface="ＭＳ Ｐゴシック" charset="-128"/>
              <a:cs typeface="ＭＳ Ｐゴシック" charset="-128"/>
            </a:endParaRPr>
          </a:p>
        </p:txBody>
      </p:sp>
    </p:spTree>
    <p:extLst>
      <p:ext uri="{BB962C8B-B14F-4D97-AF65-F5344CB8AC3E}">
        <p14:creationId xmlns="" xmlns:p14="http://schemas.microsoft.com/office/powerpoint/2010/main" val="2219274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262BFC9F-5C17-4844-A470-F511C9CFF2A4}" type="datetime1">
              <a:rPr lang="en-US" smtClean="0"/>
              <a:pPr/>
              <a:t>11/3/2019</a:t>
            </a:fld>
            <a:endParaRPr lang="en-US"/>
          </a:p>
        </p:txBody>
      </p:sp>
      <p:sp>
        <p:nvSpPr>
          <p:cNvPr id="19" name="Footer Placeholder 18"/>
          <p:cNvSpPr>
            <a:spLocks noGrp="1"/>
          </p:cNvSpPr>
          <p:nvPr>
            <p:ph type="ftr" sz="quarter" idx="11"/>
          </p:nvPr>
        </p:nvSpPr>
        <p:spPr/>
        <p:txBody>
          <a:bodyPr/>
          <a:lstStyle/>
          <a:p>
            <a:r>
              <a:rPr lang="en-US" smtClean="0"/>
              <a:t>Y.Lakshmi Prasad 08978784848</a:t>
            </a:r>
            <a:endParaRPr lang="en-US"/>
          </a:p>
        </p:txBody>
      </p:sp>
      <p:sp>
        <p:nvSpPr>
          <p:cNvPr id="27" name="Slide Number Placeholder 26"/>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3B142DD-7873-4684-8578-95996306FF0B}" type="datetime1">
              <a:rPr lang="en-US" smtClean="0"/>
              <a:pPr/>
              <a:t>11/3/2019</a:t>
            </a:fld>
            <a:endParaRPr lang="en-US"/>
          </a:p>
        </p:txBody>
      </p:sp>
      <p:sp>
        <p:nvSpPr>
          <p:cNvPr id="5" name="Footer Placeholder 4"/>
          <p:cNvSpPr>
            <a:spLocks noGrp="1"/>
          </p:cNvSpPr>
          <p:nvPr>
            <p:ph type="ftr" sz="quarter" idx="11"/>
          </p:nvPr>
        </p:nvSpPr>
        <p:spPr/>
        <p:txBody>
          <a:bodyPr/>
          <a:lstStyle/>
          <a:p>
            <a:r>
              <a:rPr lang="en-US" smtClean="0"/>
              <a:t>Y.Lakshmi Prasad 08978784848</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CECF722-F774-4EB7-9509-E6366055B9F2}" type="datetime1">
              <a:rPr lang="en-US" smtClean="0"/>
              <a:pPr/>
              <a:t>11/3/2019</a:t>
            </a:fld>
            <a:endParaRPr lang="en-US"/>
          </a:p>
        </p:txBody>
      </p:sp>
      <p:sp>
        <p:nvSpPr>
          <p:cNvPr id="5" name="Footer Placeholder 4"/>
          <p:cNvSpPr>
            <a:spLocks noGrp="1"/>
          </p:cNvSpPr>
          <p:nvPr>
            <p:ph type="ftr" sz="quarter" idx="11"/>
          </p:nvPr>
        </p:nvSpPr>
        <p:spPr/>
        <p:txBody>
          <a:bodyPr/>
          <a:lstStyle/>
          <a:p>
            <a:r>
              <a:rPr lang="en-US" smtClean="0"/>
              <a:t>Y.Lakshmi Prasad 08978784848</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EB1CEC1-B084-482A-8569-262B7264E72D}" type="datetime1">
              <a:rPr lang="en-US" smtClean="0"/>
              <a:pPr/>
              <a:t>11/3/2019</a:t>
            </a:fld>
            <a:endParaRPr lang="en-US"/>
          </a:p>
        </p:txBody>
      </p:sp>
      <p:sp>
        <p:nvSpPr>
          <p:cNvPr id="5" name="Footer Placeholder 4"/>
          <p:cNvSpPr>
            <a:spLocks noGrp="1"/>
          </p:cNvSpPr>
          <p:nvPr>
            <p:ph type="ftr" sz="quarter" idx="11"/>
          </p:nvPr>
        </p:nvSpPr>
        <p:spPr/>
        <p:txBody>
          <a:bodyPr/>
          <a:lstStyle/>
          <a:p>
            <a:r>
              <a:rPr lang="en-US" smtClean="0"/>
              <a:t>Y.Lakshmi Prasad 08978784848</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AC3D732-72DD-40DB-B5A4-6291B93D93CF}" type="datetime1">
              <a:rPr lang="en-US" smtClean="0"/>
              <a:pPr/>
              <a:t>11/3/2019</a:t>
            </a:fld>
            <a:endParaRPr lang="en-US"/>
          </a:p>
        </p:txBody>
      </p:sp>
      <p:sp>
        <p:nvSpPr>
          <p:cNvPr id="5" name="Footer Placeholder 4"/>
          <p:cNvSpPr>
            <a:spLocks noGrp="1"/>
          </p:cNvSpPr>
          <p:nvPr>
            <p:ph type="ftr" sz="quarter" idx="11"/>
          </p:nvPr>
        </p:nvSpPr>
        <p:spPr/>
        <p:txBody>
          <a:bodyPr/>
          <a:lstStyle/>
          <a:p>
            <a:r>
              <a:rPr lang="en-US" smtClean="0"/>
              <a:t>Y.Lakshmi Prasad 08978784848</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E4492694-C548-4378-BA09-B1CD0E805896}" type="datetime1">
              <a:rPr lang="en-US" smtClean="0"/>
              <a:pPr/>
              <a:t>11/3/2019</a:t>
            </a:fld>
            <a:endParaRPr lang="en-US"/>
          </a:p>
        </p:txBody>
      </p:sp>
      <p:sp>
        <p:nvSpPr>
          <p:cNvPr id="6" name="Footer Placeholder 5"/>
          <p:cNvSpPr>
            <a:spLocks noGrp="1"/>
          </p:cNvSpPr>
          <p:nvPr>
            <p:ph type="ftr" sz="quarter" idx="11"/>
          </p:nvPr>
        </p:nvSpPr>
        <p:spPr/>
        <p:txBody>
          <a:bodyPr/>
          <a:lstStyle/>
          <a:p>
            <a:r>
              <a:rPr lang="en-US" smtClean="0"/>
              <a:t>Y.Lakshmi Prasad 08978784848</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6162B1D3-8FE7-454C-80B0-E712467EE7B1}" type="datetime1">
              <a:rPr lang="en-US" smtClean="0"/>
              <a:pPr/>
              <a:t>11/3/2019</a:t>
            </a:fld>
            <a:endParaRPr lang="en-US"/>
          </a:p>
        </p:txBody>
      </p:sp>
      <p:sp>
        <p:nvSpPr>
          <p:cNvPr id="8" name="Footer Placeholder 7"/>
          <p:cNvSpPr>
            <a:spLocks noGrp="1"/>
          </p:cNvSpPr>
          <p:nvPr>
            <p:ph type="ftr" sz="quarter" idx="11"/>
          </p:nvPr>
        </p:nvSpPr>
        <p:spPr/>
        <p:txBody>
          <a:bodyPr/>
          <a:lstStyle/>
          <a:p>
            <a:r>
              <a:rPr lang="en-US" smtClean="0"/>
              <a:t>Y.Lakshmi Prasad 08978784848</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9C61FD2-4631-4C19-AD5B-64DAB8370D2A}" type="datetime1">
              <a:rPr lang="en-US" smtClean="0"/>
              <a:pPr/>
              <a:t>11/3/2019</a:t>
            </a:fld>
            <a:endParaRPr lang="en-US"/>
          </a:p>
        </p:txBody>
      </p:sp>
      <p:sp>
        <p:nvSpPr>
          <p:cNvPr id="4" name="Footer Placeholder 3"/>
          <p:cNvSpPr>
            <a:spLocks noGrp="1"/>
          </p:cNvSpPr>
          <p:nvPr>
            <p:ph type="ftr" sz="quarter" idx="11"/>
          </p:nvPr>
        </p:nvSpPr>
        <p:spPr/>
        <p:txBody>
          <a:bodyPr/>
          <a:lstStyle/>
          <a:p>
            <a:r>
              <a:rPr lang="en-US" smtClean="0"/>
              <a:t>Y.Lakshmi Prasad 08978784848</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26D158-B7B4-4AE7-A56D-F7BD512B0E3B}" type="datetime1">
              <a:rPr lang="en-US" smtClean="0"/>
              <a:pPr/>
              <a:t>11/3/2019</a:t>
            </a:fld>
            <a:endParaRPr lang="en-US"/>
          </a:p>
        </p:txBody>
      </p:sp>
      <p:sp>
        <p:nvSpPr>
          <p:cNvPr id="3" name="Footer Placeholder 2"/>
          <p:cNvSpPr>
            <a:spLocks noGrp="1"/>
          </p:cNvSpPr>
          <p:nvPr>
            <p:ph type="ftr" sz="quarter" idx="11"/>
          </p:nvPr>
        </p:nvSpPr>
        <p:spPr/>
        <p:txBody>
          <a:bodyPr/>
          <a:lstStyle/>
          <a:p>
            <a:r>
              <a:rPr lang="en-US" smtClean="0"/>
              <a:t>Y.Lakshmi Prasad 08978784848</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E69C5E72-D9A9-4ECF-B3D9-1022DDF7A252}" type="datetime1">
              <a:rPr lang="en-US" smtClean="0"/>
              <a:pPr/>
              <a:t>11/3/2019</a:t>
            </a:fld>
            <a:endParaRPr lang="en-US"/>
          </a:p>
        </p:txBody>
      </p:sp>
      <p:sp>
        <p:nvSpPr>
          <p:cNvPr id="6" name="Footer Placeholder 5"/>
          <p:cNvSpPr>
            <a:spLocks noGrp="1"/>
          </p:cNvSpPr>
          <p:nvPr>
            <p:ph type="ftr" sz="quarter" idx="11"/>
          </p:nvPr>
        </p:nvSpPr>
        <p:spPr/>
        <p:txBody>
          <a:bodyPr/>
          <a:lstStyle/>
          <a:p>
            <a:r>
              <a:rPr lang="en-US" smtClean="0"/>
              <a:t>Y.Lakshmi Prasad 08978784848</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678D3550-2CC1-41B5-9867-D2F69066BC87}" type="datetime1">
              <a:rPr lang="en-US" smtClean="0"/>
              <a:pPr/>
              <a:t>11/3/2019</a:t>
            </a:fld>
            <a:endParaRPr lang="en-US"/>
          </a:p>
        </p:txBody>
      </p:sp>
      <p:sp>
        <p:nvSpPr>
          <p:cNvPr id="6" name="Footer Placeholder 5"/>
          <p:cNvSpPr>
            <a:spLocks noGrp="1"/>
          </p:cNvSpPr>
          <p:nvPr>
            <p:ph type="ftr" sz="quarter" idx="11"/>
          </p:nvPr>
        </p:nvSpPr>
        <p:spPr/>
        <p:txBody>
          <a:bodyPr/>
          <a:lstStyle/>
          <a:p>
            <a:r>
              <a:rPr lang="en-US" smtClean="0"/>
              <a:t>Y.Lakshmi Prasad 08978784848</a:t>
            </a:r>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B6BEFB7-C44A-4513-91A3-2287836189A0}" type="datetime1">
              <a:rPr lang="en-US" smtClean="0"/>
              <a:pPr/>
              <a:t>11/3/2019</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smtClean="0"/>
              <a:t>Y.Lakshmi Prasad 08978784848</a:t>
            </a:r>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6F15528-21DE-4FAA-801E-634DDDAF4B2B}"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ideo" Target="NUL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371600"/>
            <a:ext cx="7851648" cy="2590800"/>
          </a:xfrm>
        </p:spPr>
        <p:txBody>
          <a:bodyPr>
            <a:normAutofit fontScale="90000"/>
          </a:bodyPr>
          <a:lstStyle/>
          <a:p>
            <a:pPr algn="ctr"/>
            <a:r>
              <a:rPr lang="en-US" sz="6000" dirty="0" smtClean="0"/>
              <a:t>Introduction to Machine Learning</a:t>
            </a:r>
            <a:br>
              <a:rPr lang="en-US" sz="6000" dirty="0" smtClean="0"/>
            </a:br>
            <a:endParaRPr lang="en-IN" dirty="0"/>
          </a:p>
        </p:txBody>
      </p:sp>
      <p:sp>
        <p:nvSpPr>
          <p:cNvPr id="3" name="Subtitle 2"/>
          <p:cNvSpPr>
            <a:spLocks noGrp="1"/>
          </p:cNvSpPr>
          <p:nvPr>
            <p:ph type="subTitle" idx="1"/>
          </p:nvPr>
        </p:nvSpPr>
        <p:spPr>
          <a:xfrm>
            <a:off x="1524000" y="5105400"/>
            <a:ext cx="7315200" cy="1143000"/>
          </a:xfrm>
        </p:spPr>
        <p:txBody>
          <a:bodyPr/>
          <a:lstStyle/>
          <a:p>
            <a:r>
              <a:rPr lang="en-IN" smtClean="0"/>
              <a:t>Y.LAKSHMI </a:t>
            </a:r>
            <a:r>
              <a:rPr lang="en-IN" dirty="0" smtClean="0"/>
              <a:t>PRASAD</a:t>
            </a:r>
          </a:p>
          <a:p>
            <a:r>
              <a:rPr lang="en-IN" dirty="0" smtClean="0"/>
              <a:t>08978784848</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57290" y="428604"/>
            <a:ext cx="6858048" cy="714380"/>
          </a:xfrm>
        </p:spPr>
        <p:txBody>
          <a:bodyPr>
            <a:normAutofit fontScale="90000"/>
          </a:bodyPr>
          <a:lstStyle/>
          <a:p>
            <a:r>
              <a:rPr lang="en-IN" dirty="0" smtClean="0"/>
              <a:t>Analytical Methodology</a:t>
            </a:r>
            <a:endParaRPr lang="en-IN" dirty="0"/>
          </a:p>
        </p:txBody>
      </p:sp>
      <p:sp>
        <p:nvSpPr>
          <p:cNvPr id="2" name="Content Placeholder 1"/>
          <p:cNvSpPr>
            <a:spLocks noGrp="1"/>
          </p:cNvSpPr>
          <p:nvPr>
            <p:ph idx="1"/>
          </p:nvPr>
        </p:nvSpPr>
        <p:spPr>
          <a:xfrm>
            <a:off x="357158" y="1500174"/>
            <a:ext cx="8329642" cy="4143404"/>
          </a:xfrm>
        </p:spPr>
        <p:txBody>
          <a:bodyPr/>
          <a:lstStyle/>
          <a:p>
            <a:r>
              <a:rPr lang="en-IN" dirty="0" smtClean="0"/>
              <a:t>1. Data Exploration</a:t>
            </a:r>
          </a:p>
          <a:p>
            <a:r>
              <a:rPr lang="en-IN" dirty="0" smtClean="0"/>
              <a:t>2. Data Manipulation/ Feature Engineering</a:t>
            </a:r>
          </a:p>
          <a:p>
            <a:r>
              <a:rPr lang="en-IN" dirty="0" smtClean="0"/>
              <a:t>3. Model Building</a:t>
            </a:r>
          </a:p>
          <a:p>
            <a:r>
              <a:rPr lang="en-IN" dirty="0" smtClean="0"/>
              <a:t>4. Validate your Model/ Fine tune your Model</a:t>
            </a:r>
          </a:p>
          <a:p>
            <a:r>
              <a:rPr lang="en-IN" dirty="0" smtClean="0"/>
              <a:t>5. Deploy the Model</a:t>
            </a:r>
            <a:endParaRPr lang="en-IN" dirty="0"/>
          </a:p>
        </p:txBody>
      </p:sp>
      <p:sp>
        <p:nvSpPr>
          <p:cNvPr id="3" name="Footer Placeholder 2"/>
          <p:cNvSpPr>
            <a:spLocks noGrp="1"/>
          </p:cNvSpPr>
          <p:nvPr>
            <p:ph type="ftr" sz="quarter" idx="11"/>
          </p:nvPr>
        </p:nvSpPr>
        <p:spPr/>
        <p:txBody>
          <a:bodyPr/>
          <a:lstStyle/>
          <a:p>
            <a:r>
              <a:rPr lang="en-US" smtClean="0"/>
              <a:t>Y. Lakshmi Prasad #08978784848</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89" y="285728"/>
            <a:ext cx="7286677" cy="714379"/>
          </a:xfrm>
        </p:spPr>
        <p:txBody>
          <a:bodyPr>
            <a:normAutofit/>
          </a:bodyPr>
          <a:lstStyle/>
          <a:p>
            <a:pPr eaLnBrk="1" fontAlgn="auto" hangingPunct="1">
              <a:spcAft>
                <a:spcPts val="0"/>
              </a:spcAft>
              <a:defRPr/>
            </a:pPr>
            <a:r>
              <a:rPr lang="en-US" sz="4000" dirty="0" smtClean="0">
                <a:ea typeface="+mj-ea"/>
                <a:cs typeface="+mj-cs"/>
              </a:rPr>
              <a:t>From </a:t>
            </a:r>
            <a:r>
              <a:rPr lang="en-US" sz="4000" b="1" dirty="0" smtClean="0">
                <a:ea typeface="+mj-ea"/>
                <a:cs typeface="+mj-cs"/>
              </a:rPr>
              <a:t>Data</a:t>
            </a:r>
            <a:r>
              <a:rPr lang="en-US" sz="4000" dirty="0" smtClean="0">
                <a:ea typeface="+mj-ea"/>
                <a:cs typeface="+mj-cs"/>
              </a:rPr>
              <a:t> to </a:t>
            </a:r>
            <a:r>
              <a:rPr lang="en-US" sz="4000" b="1" dirty="0" smtClean="0">
                <a:ea typeface="+mj-ea"/>
                <a:cs typeface="+mj-cs"/>
              </a:rPr>
              <a:t>Decisions</a:t>
            </a:r>
            <a:r>
              <a:rPr lang="en-US" sz="4000" dirty="0" smtClean="0">
                <a:ea typeface="+mj-ea"/>
                <a:cs typeface="+mj-cs"/>
              </a:rPr>
              <a:t>…</a:t>
            </a:r>
            <a:endParaRPr lang="en-US" sz="4000" dirty="0">
              <a:ea typeface="+mj-ea"/>
              <a:cs typeface="+mj-cs"/>
            </a:endParaRPr>
          </a:p>
        </p:txBody>
      </p:sp>
      <p:sp>
        <p:nvSpPr>
          <p:cNvPr id="22" name="Footer Placeholder 21"/>
          <p:cNvSpPr>
            <a:spLocks noGrp="1"/>
          </p:cNvSpPr>
          <p:nvPr>
            <p:ph type="ftr" sz="quarter" idx="11"/>
          </p:nvPr>
        </p:nvSpPr>
        <p:spPr/>
        <p:txBody>
          <a:bodyPr/>
          <a:lstStyle/>
          <a:p>
            <a:r>
              <a:rPr lang="en-US" smtClean="0"/>
              <a:t>Y. Lakshmi Prasad #08978784848</a:t>
            </a:r>
            <a:endParaRPr lang="en-US"/>
          </a:p>
        </p:txBody>
      </p:sp>
      <p:sp>
        <p:nvSpPr>
          <p:cNvPr id="5" name="Rectangle 4"/>
          <p:cNvSpPr/>
          <p:nvPr/>
        </p:nvSpPr>
        <p:spPr>
          <a:xfrm>
            <a:off x="357158" y="1357298"/>
            <a:ext cx="2500330" cy="1071570"/>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r>
              <a:rPr lang="en-US" sz="2400" b="1" dirty="0" smtClean="0">
                <a:solidFill>
                  <a:schemeClr val="tx1"/>
                </a:solidFill>
              </a:rPr>
              <a:t>Insights</a:t>
            </a:r>
          </a:p>
          <a:p>
            <a:pPr algn="ctr" fontAlgn="auto">
              <a:spcBef>
                <a:spcPts val="0"/>
              </a:spcBef>
              <a:spcAft>
                <a:spcPts val="0"/>
              </a:spcAft>
              <a:defRPr/>
            </a:pPr>
            <a:r>
              <a:rPr lang="en-US" sz="2400" b="1" dirty="0" smtClean="0">
                <a:solidFill>
                  <a:schemeClr val="tx1"/>
                </a:solidFill>
              </a:rPr>
              <a:t>(Data Exploration)</a:t>
            </a:r>
            <a:endParaRPr lang="en-US" sz="2400" b="1" dirty="0">
              <a:solidFill>
                <a:schemeClr val="tx1"/>
              </a:solidFill>
            </a:endParaRPr>
          </a:p>
        </p:txBody>
      </p:sp>
      <p:sp>
        <p:nvSpPr>
          <p:cNvPr id="6" name="Rectangle 5"/>
          <p:cNvSpPr/>
          <p:nvPr/>
        </p:nvSpPr>
        <p:spPr>
          <a:xfrm>
            <a:off x="3500430" y="1357298"/>
            <a:ext cx="2500330" cy="1071570"/>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r>
              <a:rPr lang="en-US" sz="2400" b="1" dirty="0" smtClean="0">
                <a:solidFill>
                  <a:schemeClr val="tx1"/>
                </a:solidFill>
              </a:rPr>
              <a:t>Features</a:t>
            </a:r>
          </a:p>
          <a:p>
            <a:pPr algn="ctr" fontAlgn="auto">
              <a:spcBef>
                <a:spcPts val="0"/>
              </a:spcBef>
              <a:spcAft>
                <a:spcPts val="0"/>
              </a:spcAft>
              <a:defRPr/>
            </a:pPr>
            <a:r>
              <a:rPr lang="en-US" sz="2400" b="1" dirty="0" smtClean="0">
                <a:solidFill>
                  <a:schemeClr val="tx1"/>
                </a:solidFill>
              </a:rPr>
              <a:t>(Data Preparation)</a:t>
            </a:r>
            <a:endParaRPr lang="en-US" sz="2400" b="1" dirty="0">
              <a:solidFill>
                <a:schemeClr val="tx1"/>
              </a:solidFill>
            </a:endParaRPr>
          </a:p>
        </p:txBody>
      </p:sp>
      <p:sp>
        <p:nvSpPr>
          <p:cNvPr id="7" name="Rectangle 6"/>
          <p:cNvSpPr/>
          <p:nvPr/>
        </p:nvSpPr>
        <p:spPr>
          <a:xfrm>
            <a:off x="3500430" y="3000372"/>
            <a:ext cx="2500330" cy="1000132"/>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r>
              <a:rPr lang="en-US" sz="2400" b="1" dirty="0" smtClean="0">
                <a:solidFill>
                  <a:schemeClr val="tx1"/>
                </a:solidFill>
              </a:rPr>
              <a:t>Models</a:t>
            </a:r>
          </a:p>
          <a:p>
            <a:pPr algn="ctr" fontAlgn="auto">
              <a:spcBef>
                <a:spcPts val="0"/>
              </a:spcBef>
              <a:spcAft>
                <a:spcPts val="0"/>
              </a:spcAft>
              <a:defRPr/>
            </a:pPr>
            <a:r>
              <a:rPr lang="en-US" sz="2400" b="1" dirty="0" smtClean="0">
                <a:solidFill>
                  <a:schemeClr val="tx1"/>
                </a:solidFill>
              </a:rPr>
              <a:t>(Model Building)</a:t>
            </a:r>
            <a:endParaRPr lang="en-US" sz="2400" b="1" dirty="0">
              <a:solidFill>
                <a:schemeClr val="tx1"/>
              </a:solidFill>
            </a:endParaRPr>
          </a:p>
        </p:txBody>
      </p:sp>
      <p:sp>
        <p:nvSpPr>
          <p:cNvPr id="8" name="Rectangle 7"/>
          <p:cNvSpPr/>
          <p:nvPr/>
        </p:nvSpPr>
        <p:spPr>
          <a:xfrm>
            <a:off x="3643306" y="4429132"/>
            <a:ext cx="2286016" cy="640080"/>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r>
              <a:rPr lang="en-US" sz="2400" b="1" dirty="0">
                <a:solidFill>
                  <a:schemeClr val="tx1"/>
                </a:solidFill>
              </a:rPr>
              <a:t>Predictions</a:t>
            </a:r>
          </a:p>
        </p:txBody>
      </p:sp>
      <p:sp>
        <p:nvSpPr>
          <p:cNvPr id="10" name="Rectangle 9"/>
          <p:cNvSpPr/>
          <p:nvPr/>
        </p:nvSpPr>
        <p:spPr>
          <a:xfrm>
            <a:off x="6715140" y="1428736"/>
            <a:ext cx="1928826" cy="857256"/>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2000" b="1" dirty="0">
                <a:solidFill>
                  <a:schemeClr val="tx1"/>
                </a:solidFill>
              </a:rPr>
              <a:t>Domain</a:t>
            </a:r>
          </a:p>
          <a:p>
            <a:pPr algn="ctr" fontAlgn="auto">
              <a:spcBef>
                <a:spcPts val="0"/>
              </a:spcBef>
              <a:spcAft>
                <a:spcPts val="0"/>
              </a:spcAft>
              <a:defRPr/>
            </a:pPr>
            <a:r>
              <a:rPr lang="en-US" sz="2000" b="1" dirty="0">
                <a:solidFill>
                  <a:schemeClr val="tx1"/>
                </a:solidFill>
              </a:rPr>
              <a:t>Knowledge</a:t>
            </a:r>
          </a:p>
        </p:txBody>
      </p:sp>
      <p:sp>
        <p:nvSpPr>
          <p:cNvPr id="23" name="Rectangle 22"/>
          <p:cNvSpPr/>
          <p:nvPr/>
        </p:nvSpPr>
        <p:spPr>
          <a:xfrm>
            <a:off x="6072198" y="5381644"/>
            <a:ext cx="2852530" cy="7620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2000" b="1" dirty="0">
                <a:solidFill>
                  <a:schemeClr val="tx1"/>
                </a:solidFill>
              </a:rPr>
              <a:t>Business Objectives</a:t>
            </a:r>
          </a:p>
          <a:p>
            <a:pPr algn="ctr" fontAlgn="auto">
              <a:spcBef>
                <a:spcPts val="0"/>
              </a:spcBef>
              <a:spcAft>
                <a:spcPts val="0"/>
              </a:spcAft>
              <a:defRPr/>
            </a:pPr>
            <a:r>
              <a:rPr lang="en-US" sz="2000" b="1" dirty="0">
                <a:solidFill>
                  <a:schemeClr val="tx1"/>
                </a:solidFill>
              </a:rPr>
              <a:t>Business Constraints</a:t>
            </a:r>
          </a:p>
        </p:txBody>
      </p:sp>
      <p:cxnSp>
        <p:nvCxnSpPr>
          <p:cNvPr id="42" name="Shape 41"/>
          <p:cNvCxnSpPr/>
          <p:nvPr/>
        </p:nvCxnSpPr>
        <p:spPr>
          <a:xfrm rot="16200000" flipH="1">
            <a:off x="4607720" y="5250668"/>
            <a:ext cx="357190" cy="2"/>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23" idx="1"/>
            <a:endCxn id="108" idx="3"/>
          </p:cNvCxnSpPr>
          <p:nvPr/>
        </p:nvCxnSpPr>
        <p:spPr>
          <a:xfrm rot="10800000">
            <a:off x="5786446" y="5750736"/>
            <a:ext cx="285752" cy="11909"/>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67" name="Rectangle 66"/>
          <p:cNvSpPr/>
          <p:nvPr/>
        </p:nvSpPr>
        <p:spPr>
          <a:xfrm>
            <a:off x="615072" y="4314332"/>
            <a:ext cx="1692009" cy="609600"/>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r>
              <a:rPr lang="en-US" sz="2000" b="1" dirty="0">
                <a:solidFill>
                  <a:schemeClr val="tx1"/>
                </a:solidFill>
              </a:rPr>
              <a:t>Feedback</a:t>
            </a:r>
          </a:p>
        </p:txBody>
      </p:sp>
      <p:cxnSp>
        <p:nvCxnSpPr>
          <p:cNvPr id="69" name="Elbow Connector 68"/>
          <p:cNvCxnSpPr>
            <a:stCxn id="108" idx="1"/>
            <a:endCxn id="67" idx="2"/>
          </p:cNvCxnSpPr>
          <p:nvPr/>
        </p:nvCxnSpPr>
        <p:spPr>
          <a:xfrm rot="10800000">
            <a:off x="1461078" y="4923933"/>
            <a:ext cx="1324973" cy="826803"/>
          </a:xfrm>
          <a:prstGeom prst="bentConnector2">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rot="16200000" flipV="1">
            <a:off x="1178696" y="4036222"/>
            <a:ext cx="500066" cy="2"/>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96" name="Can 95"/>
          <p:cNvSpPr/>
          <p:nvPr/>
        </p:nvSpPr>
        <p:spPr>
          <a:xfrm>
            <a:off x="714348" y="3000372"/>
            <a:ext cx="1571636" cy="785818"/>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sz="2400" b="1" dirty="0">
                <a:solidFill>
                  <a:srgbClr val="FFFFFF"/>
                </a:solidFill>
              </a:rPr>
              <a:t>Data</a:t>
            </a:r>
          </a:p>
        </p:txBody>
      </p:sp>
      <p:sp>
        <p:nvSpPr>
          <p:cNvPr id="108" name="Diamond 107"/>
          <p:cNvSpPr/>
          <p:nvPr/>
        </p:nvSpPr>
        <p:spPr>
          <a:xfrm>
            <a:off x="2786050" y="5286388"/>
            <a:ext cx="3000396" cy="928694"/>
          </a:xfrm>
          <a:prstGeom prst="diamond">
            <a:avLst/>
          </a:prstGeom>
          <a:solidFill>
            <a:srgbClr val="660066"/>
          </a:solidFill>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sz="2400" b="1" dirty="0">
                <a:solidFill>
                  <a:schemeClr val="bg1"/>
                </a:solidFill>
              </a:rPr>
              <a:t>Decision</a:t>
            </a:r>
          </a:p>
        </p:txBody>
      </p:sp>
      <p:cxnSp>
        <p:nvCxnSpPr>
          <p:cNvPr id="17" name="Shape 41"/>
          <p:cNvCxnSpPr/>
          <p:nvPr/>
        </p:nvCxnSpPr>
        <p:spPr>
          <a:xfrm rot="5400000" flipH="1" flipV="1">
            <a:off x="1250927" y="2678901"/>
            <a:ext cx="356396" cy="794"/>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1" name="Shape 41"/>
          <p:cNvCxnSpPr/>
          <p:nvPr/>
        </p:nvCxnSpPr>
        <p:spPr>
          <a:xfrm>
            <a:off x="3000364" y="1714488"/>
            <a:ext cx="428628" cy="1588"/>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7" name="Shape 41"/>
          <p:cNvCxnSpPr/>
          <p:nvPr/>
        </p:nvCxnSpPr>
        <p:spPr>
          <a:xfrm rot="10800000">
            <a:off x="6072198" y="1857364"/>
            <a:ext cx="500066" cy="1588"/>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9" name="Shape 41"/>
          <p:cNvCxnSpPr/>
          <p:nvPr/>
        </p:nvCxnSpPr>
        <p:spPr>
          <a:xfrm rot="5400000">
            <a:off x="4527932" y="2758688"/>
            <a:ext cx="373888" cy="1588"/>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0" name="Shape 41"/>
          <p:cNvCxnSpPr/>
          <p:nvPr/>
        </p:nvCxnSpPr>
        <p:spPr>
          <a:xfrm rot="5400000">
            <a:off x="4635883" y="4222373"/>
            <a:ext cx="302450" cy="1588"/>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48" name="Shape 41"/>
          <p:cNvCxnSpPr/>
          <p:nvPr/>
        </p:nvCxnSpPr>
        <p:spPr>
          <a:xfrm>
            <a:off x="2500298" y="3357562"/>
            <a:ext cx="785818" cy="1588"/>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90726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28604"/>
            <a:ext cx="7315200" cy="684234"/>
          </a:xfrm>
        </p:spPr>
        <p:txBody>
          <a:bodyPr>
            <a:normAutofit fontScale="90000"/>
          </a:bodyPr>
          <a:lstStyle/>
          <a:p>
            <a:r>
              <a:rPr lang="en-US" sz="4400" dirty="0" smtClean="0"/>
              <a:t>Detecting credit card Fraud!</a:t>
            </a:r>
            <a:endParaRPr lang="en-US" dirty="0"/>
          </a:p>
        </p:txBody>
      </p:sp>
      <p:sp>
        <p:nvSpPr>
          <p:cNvPr id="4" name="Content Placeholder 3"/>
          <p:cNvSpPr>
            <a:spLocks noGrp="1"/>
          </p:cNvSpPr>
          <p:nvPr>
            <p:ph idx="1"/>
          </p:nvPr>
        </p:nvSpPr>
        <p:spPr>
          <a:xfrm>
            <a:off x="457200" y="1371600"/>
            <a:ext cx="2057400" cy="652272"/>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buNone/>
              <a:defRPr/>
            </a:pPr>
            <a:r>
              <a:rPr lang="en-US" sz="2400" b="1" dirty="0">
                <a:solidFill>
                  <a:schemeClr val="bg1"/>
                </a:solidFill>
              </a:rPr>
              <a:t>Insights</a:t>
            </a:r>
          </a:p>
        </p:txBody>
      </p:sp>
      <p:sp>
        <p:nvSpPr>
          <p:cNvPr id="23" name="Footer Placeholder 22"/>
          <p:cNvSpPr>
            <a:spLocks noGrp="1"/>
          </p:cNvSpPr>
          <p:nvPr>
            <p:ph type="ftr" sz="quarter" idx="11"/>
          </p:nvPr>
        </p:nvSpPr>
        <p:spPr/>
        <p:txBody>
          <a:bodyPr/>
          <a:lstStyle/>
          <a:p>
            <a:r>
              <a:rPr lang="en-US" smtClean="0"/>
              <a:t>Y. Lakshmi Prasad #08978784848</a:t>
            </a:r>
            <a:endParaRPr lang="en-US"/>
          </a:p>
        </p:txBody>
      </p:sp>
      <p:sp>
        <p:nvSpPr>
          <p:cNvPr id="5" name="Rectangle 4"/>
          <p:cNvSpPr/>
          <p:nvPr/>
        </p:nvSpPr>
        <p:spPr>
          <a:xfrm>
            <a:off x="3357554" y="1357298"/>
            <a:ext cx="1533126" cy="705171"/>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r>
              <a:rPr lang="en-US" sz="2400" b="1" dirty="0">
                <a:solidFill>
                  <a:schemeClr val="bg1"/>
                </a:solidFill>
              </a:rPr>
              <a:t>Features</a:t>
            </a:r>
          </a:p>
        </p:txBody>
      </p:sp>
      <p:sp>
        <p:nvSpPr>
          <p:cNvPr id="6" name="TextBox 5"/>
          <p:cNvSpPr txBox="1">
            <a:spLocks noChangeArrowheads="1"/>
          </p:cNvSpPr>
          <p:nvPr/>
        </p:nvSpPr>
        <p:spPr bwMode="auto">
          <a:xfrm>
            <a:off x="5386554" y="1305818"/>
            <a:ext cx="3188135" cy="89259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prstTxWarp prst="textNoShape">
              <a:avLst/>
            </a:prstTxWarp>
          </a:bodyPr>
          <a:lstStyle/>
          <a:p>
            <a:pPr algn="ctr"/>
            <a:r>
              <a:rPr lang="en-US" sz="2000" dirty="0" smtClean="0">
                <a:solidFill>
                  <a:srgbClr val="FF0000"/>
                </a:solidFill>
              </a:rPr>
              <a:t>Domain Common Sense</a:t>
            </a:r>
          </a:p>
        </p:txBody>
      </p:sp>
      <p:pic>
        <p:nvPicPr>
          <p:cNvPr id="7" name="Picture 7"/>
          <p:cNvPicPr>
            <a:picLocks noChangeAspect="1"/>
          </p:cNvPicPr>
          <p:nvPr/>
        </p:nvPicPr>
        <p:blipFill>
          <a:blip r:embed="rId2"/>
          <a:srcRect/>
          <a:stretch>
            <a:fillRect/>
          </a:stretch>
        </p:blipFill>
        <p:spPr bwMode="auto">
          <a:xfrm>
            <a:off x="500797" y="2557145"/>
            <a:ext cx="1906306" cy="1192103"/>
          </a:xfrm>
          <a:prstGeom prst="rect">
            <a:avLst/>
          </a:prstGeom>
          <a:ln>
            <a:solidFill>
              <a:srgbClr val="21449B"/>
            </a:solidFill>
          </a:ln>
          <a:effectLst>
            <a:outerShdw blurRad="292100" dist="139700" dir="2700000" algn="tl" rotWithShape="0">
              <a:srgbClr val="333333">
                <a:alpha val="65000"/>
              </a:srgbClr>
            </a:outerShdw>
          </a:effectLst>
        </p:spPr>
      </p:pic>
      <p:sp>
        <p:nvSpPr>
          <p:cNvPr id="10" name="TextBox 9"/>
          <p:cNvSpPr txBox="1">
            <a:spLocks noChangeArrowheads="1"/>
          </p:cNvSpPr>
          <p:nvPr/>
        </p:nvSpPr>
        <p:spPr bwMode="auto">
          <a:xfrm>
            <a:off x="3016072" y="2823603"/>
            <a:ext cx="2270308" cy="68861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prstTxWarp prst="textNoShape">
              <a:avLst/>
            </a:prstTxWarp>
          </a:bodyPr>
          <a:lstStyle/>
          <a:p>
            <a:pPr algn="ctr"/>
            <a:r>
              <a:rPr lang="en-US" sz="2000" dirty="0" smtClean="0">
                <a:solidFill>
                  <a:srgbClr val="FF0000"/>
                </a:solidFill>
              </a:rPr>
              <a:t>Outlier Behavior per user?</a:t>
            </a:r>
            <a:endParaRPr lang="en-US" sz="2000" b="1" dirty="0">
              <a:solidFill>
                <a:srgbClr val="FF0000"/>
              </a:solidFill>
            </a:endParaRPr>
          </a:p>
        </p:txBody>
      </p:sp>
      <p:sp>
        <p:nvSpPr>
          <p:cNvPr id="11" name="TextBox 10"/>
          <p:cNvSpPr txBox="1">
            <a:spLocks noChangeArrowheads="1"/>
          </p:cNvSpPr>
          <p:nvPr/>
        </p:nvSpPr>
        <p:spPr bwMode="auto">
          <a:xfrm>
            <a:off x="228600" y="4038600"/>
            <a:ext cx="2554423" cy="101039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prstTxWarp prst="textNoShape">
              <a:avLst/>
            </a:prstTxWarp>
          </a:bodyPr>
          <a:lstStyle/>
          <a:p>
            <a:pPr algn="ctr"/>
            <a:r>
              <a:rPr lang="en-US" sz="2000" b="1" dirty="0" smtClean="0">
                <a:solidFill>
                  <a:srgbClr val="FF0000"/>
                </a:solidFill>
              </a:rPr>
              <a:t>Customer Reports</a:t>
            </a:r>
            <a:r>
              <a:rPr lang="en-US" sz="2000" dirty="0" smtClean="0">
                <a:solidFill>
                  <a:srgbClr val="FF0000"/>
                </a:solidFill>
              </a:rPr>
              <a:t>:</a:t>
            </a:r>
          </a:p>
          <a:p>
            <a:pPr marL="285750" indent="-285750">
              <a:buFont typeface="Arial"/>
              <a:buChar char="•"/>
            </a:pPr>
            <a:r>
              <a:rPr lang="en-US" dirty="0" smtClean="0">
                <a:solidFill>
                  <a:srgbClr val="FF0000"/>
                </a:solidFill>
              </a:rPr>
              <a:t>Fraud transactions</a:t>
            </a:r>
          </a:p>
          <a:p>
            <a:pPr marL="285750" indent="-285750">
              <a:buFont typeface="Arial"/>
              <a:buChar char="•"/>
            </a:pPr>
            <a:r>
              <a:rPr lang="en-US" dirty="0" smtClean="0">
                <a:solidFill>
                  <a:srgbClr val="FF0000"/>
                </a:solidFill>
              </a:rPr>
              <a:t>Stolen/Lost cards</a:t>
            </a:r>
            <a:endParaRPr lang="en-US" dirty="0">
              <a:solidFill>
                <a:srgbClr val="FF0000"/>
              </a:solidFill>
            </a:endParaRPr>
          </a:p>
        </p:txBody>
      </p:sp>
      <p:sp>
        <p:nvSpPr>
          <p:cNvPr id="12" name="TextBox 11"/>
          <p:cNvSpPr txBox="1">
            <a:spLocks noChangeArrowheads="1"/>
          </p:cNvSpPr>
          <p:nvPr/>
        </p:nvSpPr>
        <p:spPr bwMode="auto">
          <a:xfrm>
            <a:off x="3048000" y="4038600"/>
            <a:ext cx="2554423" cy="101039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prstTxWarp prst="textNoShape">
              <a:avLst/>
            </a:prstTxWarp>
          </a:bodyPr>
          <a:lstStyle/>
          <a:p>
            <a:pPr algn="ctr"/>
            <a:r>
              <a:rPr lang="en-US" sz="2000" dirty="0">
                <a:solidFill>
                  <a:srgbClr val="FF0000"/>
                </a:solidFill>
              </a:rPr>
              <a:t>P</a:t>
            </a:r>
            <a:r>
              <a:rPr lang="en-US" sz="2000" dirty="0" smtClean="0">
                <a:solidFill>
                  <a:srgbClr val="FF0000"/>
                </a:solidFill>
              </a:rPr>
              <a:t>robability that this transaction is </a:t>
            </a:r>
            <a:r>
              <a:rPr lang="en-US" sz="2000" b="1" dirty="0" smtClean="0">
                <a:solidFill>
                  <a:srgbClr val="FF0000"/>
                </a:solidFill>
              </a:rPr>
              <a:t>FRAUDULENT</a:t>
            </a:r>
            <a:endParaRPr lang="en-US" sz="2000" b="1" dirty="0">
              <a:solidFill>
                <a:srgbClr val="FF0000"/>
              </a:solidFill>
            </a:endParaRPr>
          </a:p>
        </p:txBody>
      </p:sp>
      <p:sp>
        <p:nvSpPr>
          <p:cNvPr id="13" name="TextBox 12"/>
          <p:cNvSpPr txBox="1"/>
          <p:nvPr/>
        </p:nvSpPr>
        <p:spPr>
          <a:xfrm>
            <a:off x="5867400" y="2819400"/>
            <a:ext cx="3065830" cy="1323439"/>
          </a:xfrm>
          <a:prstGeom prst="rect">
            <a:avLst/>
          </a:prstGeom>
          <a:solidFill>
            <a:srgbClr val="CCFFCC"/>
          </a:solidFill>
          <a:ln>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spcAft>
                <a:spcPts val="1800"/>
              </a:spcAft>
            </a:pPr>
            <a:r>
              <a:rPr lang="en-US" sz="2000" b="1" dirty="0" smtClean="0">
                <a:solidFill>
                  <a:srgbClr val="333333"/>
                </a:solidFill>
              </a:rPr>
              <a:t>Real-Time Decisions Delayed Feedback, Wrong Decision is Costly!</a:t>
            </a:r>
          </a:p>
        </p:txBody>
      </p:sp>
      <p:sp>
        <p:nvSpPr>
          <p:cNvPr id="14" name="Diamond 13"/>
          <p:cNvSpPr/>
          <p:nvPr/>
        </p:nvSpPr>
        <p:spPr>
          <a:xfrm>
            <a:off x="2575037" y="5540023"/>
            <a:ext cx="3073044" cy="91440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US" sz="2000" b="1" dirty="0" smtClean="0">
                <a:solidFill>
                  <a:srgbClr val="FF0000"/>
                </a:solidFill>
              </a:rPr>
              <a:t>Approve?</a:t>
            </a:r>
            <a:endParaRPr lang="en-US" sz="2000" b="1" dirty="0">
              <a:solidFill>
                <a:srgbClr val="FF0000"/>
              </a:solidFill>
            </a:endParaRPr>
          </a:p>
        </p:txBody>
      </p:sp>
      <p:sp>
        <p:nvSpPr>
          <p:cNvPr id="15" name="TextBox 14"/>
          <p:cNvSpPr txBox="1">
            <a:spLocks noChangeArrowheads="1"/>
          </p:cNvSpPr>
          <p:nvPr/>
        </p:nvSpPr>
        <p:spPr bwMode="auto">
          <a:xfrm>
            <a:off x="6000760" y="5572140"/>
            <a:ext cx="2965757" cy="855836"/>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prstTxWarp prst="textNoShape">
              <a:avLst/>
            </a:prstTxWarp>
          </a:bodyPr>
          <a:lstStyle/>
          <a:p>
            <a:pPr algn="ctr"/>
            <a:r>
              <a:rPr lang="en-US" sz="2000" dirty="0" smtClean="0">
                <a:solidFill>
                  <a:srgbClr val="FF0000"/>
                </a:solidFill>
              </a:rPr>
              <a:t>Minimize Fraud</a:t>
            </a:r>
          </a:p>
          <a:p>
            <a:pPr algn="ctr"/>
            <a:r>
              <a:rPr lang="en-US" sz="2000" dirty="0" smtClean="0">
                <a:solidFill>
                  <a:srgbClr val="FF0000"/>
                </a:solidFill>
              </a:rPr>
              <a:t>Maximize Convenience</a:t>
            </a:r>
            <a:endParaRPr lang="en-US" sz="2000" dirty="0">
              <a:solidFill>
                <a:srgbClr val="FF0000"/>
              </a:solidFill>
            </a:endParaRPr>
          </a:p>
        </p:txBody>
      </p:sp>
      <p:cxnSp>
        <p:nvCxnSpPr>
          <p:cNvPr id="16" name="Elbow Connector 68"/>
          <p:cNvCxnSpPr>
            <a:endCxn id="11" idx="2"/>
          </p:cNvCxnSpPr>
          <p:nvPr/>
        </p:nvCxnSpPr>
        <p:spPr>
          <a:xfrm rot="10800000">
            <a:off x="1505812" y="5048992"/>
            <a:ext cx="1130402" cy="950822"/>
          </a:xfrm>
          <a:prstGeom prst="bentConnector2">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5643570" y="6000768"/>
            <a:ext cx="373294" cy="17660"/>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8" name="Shape 41"/>
          <p:cNvCxnSpPr/>
          <p:nvPr/>
        </p:nvCxnSpPr>
        <p:spPr>
          <a:xfrm rot="5400000">
            <a:off x="3857413" y="5285227"/>
            <a:ext cx="513414" cy="1360"/>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113440" y="2062469"/>
            <a:ext cx="0" cy="778652"/>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6" idx="1"/>
          </p:cNvCxnSpPr>
          <p:nvPr/>
        </p:nvCxnSpPr>
        <p:spPr>
          <a:xfrm rot="10800000">
            <a:off x="4890680" y="1742430"/>
            <a:ext cx="495874" cy="9687"/>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2500298" y="1643050"/>
            <a:ext cx="821600" cy="44693"/>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p:cNvCxnSpPr>
          <p:nvPr/>
        </p:nvCxnSpPr>
        <p:spPr>
          <a:xfrm rot="5400000" flipH="1" flipV="1">
            <a:off x="1166111" y="2269040"/>
            <a:ext cx="575944" cy="267"/>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6200000" flipH="1">
            <a:off x="3835421" y="3759220"/>
            <a:ext cx="557399" cy="1360"/>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1" name="Shape 37"/>
          <p:cNvCxnSpPr>
            <a:stCxn id="7" idx="3"/>
            <a:endCxn id="10" idx="1"/>
          </p:cNvCxnSpPr>
          <p:nvPr/>
        </p:nvCxnSpPr>
        <p:spPr>
          <a:xfrm>
            <a:off x="2407103" y="3153197"/>
            <a:ext cx="608969" cy="14711"/>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bg/>
                                          </p:spTgt>
                                        </p:tgtEl>
                                        <p:attrNameLst>
                                          <p:attrName>style.visibility</p:attrName>
                                        </p:attrNameLst>
                                      </p:cBhvr>
                                      <p:to>
                                        <p:strVal val="visible"/>
                                      </p:to>
                                    </p:set>
                                    <p:animEffect transition="in" filter="fade">
                                      <p:cBhvr>
                                        <p:cTn id="27" dur="500"/>
                                        <p:tgtEl>
                                          <p:spTgt spid="13">
                                            <p:bg/>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xEl>
                                              <p:pRg st="0" end="0"/>
                                            </p:txEl>
                                          </p:spTgt>
                                        </p:tgtEl>
                                        <p:attrNameLst>
                                          <p:attrName>style.visibility</p:attrName>
                                        </p:attrNameLst>
                                      </p:cBhvr>
                                      <p:to>
                                        <p:strVal val="visible"/>
                                      </p:to>
                                    </p:set>
                                    <p:animEffect transition="in" filter="fade">
                                      <p:cBhvr>
                                        <p:cTn id="30" dur="500"/>
                                        <p:tgtEl>
                                          <p:spTgt spid="1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P spid="13" grpId="0" build="allAtOnce" animBg="1"/>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852" y="214290"/>
            <a:ext cx="6357982" cy="762751"/>
          </a:xfrm>
        </p:spPr>
        <p:txBody>
          <a:bodyPr>
            <a:normAutofit/>
          </a:bodyPr>
          <a:lstStyle/>
          <a:p>
            <a:pPr eaLnBrk="1" fontAlgn="auto" hangingPunct="1">
              <a:spcAft>
                <a:spcPts val="0"/>
              </a:spcAft>
              <a:defRPr/>
            </a:pPr>
            <a:r>
              <a:rPr lang="en-US" sz="3600" dirty="0" smtClean="0">
                <a:solidFill>
                  <a:srgbClr val="002060"/>
                </a:solidFill>
                <a:ea typeface="+mj-ea"/>
                <a:cs typeface="+mj-cs"/>
              </a:rPr>
              <a:t>Approving Loans</a:t>
            </a:r>
            <a:endParaRPr lang="en-US" sz="3600" dirty="0">
              <a:solidFill>
                <a:srgbClr val="002060"/>
              </a:solidFill>
              <a:ea typeface="+mj-ea"/>
              <a:cs typeface="+mj-cs"/>
            </a:endParaRPr>
          </a:p>
        </p:txBody>
      </p:sp>
      <p:sp>
        <p:nvSpPr>
          <p:cNvPr id="34" name="Footer Placeholder 33"/>
          <p:cNvSpPr>
            <a:spLocks noGrp="1"/>
          </p:cNvSpPr>
          <p:nvPr>
            <p:ph type="ftr" sz="quarter" idx="11"/>
          </p:nvPr>
        </p:nvSpPr>
        <p:spPr/>
        <p:txBody>
          <a:bodyPr/>
          <a:lstStyle/>
          <a:p>
            <a:r>
              <a:rPr lang="en-US" smtClean="0"/>
              <a:t>Y. Lakshmi Prasad #08978784848</a:t>
            </a:r>
            <a:endParaRPr lang="en-US"/>
          </a:p>
        </p:txBody>
      </p:sp>
      <p:sp>
        <p:nvSpPr>
          <p:cNvPr id="5" name="Rectangle 4"/>
          <p:cNvSpPr/>
          <p:nvPr/>
        </p:nvSpPr>
        <p:spPr>
          <a:xfrm>
            <a:off x="615072" y="1422389"/>
            <a:ext cx="1706689" cy="640080"/>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r>
              <a:rPr lang="en-US" sz="2400" b="1" dirty="0">
                <a:solidFill>
                  <a:schemeClr val="tx1"/>
                </a:solidFill>
              </a:rPr>
              <a:t>Insights</a:t>
            </a:r>
          </a:p>
        </p:txBody>
      </p:sp>
      <p:sp>
        <p:nvSpPr>
          <p:cNvPr id="6" name="Rectangle 5"/>
          <p:cNvSpPr/>
          <p:nvPr/>
        </p:nvSpPr>
        <p:spPr>
          <a:xfrm>
            <a:off x="3336200" y="1422389"/>
            <a:ext cx="1554480" cy="640080"/>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r>
              <a:rPr lang="en-US" sz="2400" b="1" dirty="0">
                <a:solidFill>
                  <a:schemeClr val="tx1"/>
                </a:solidFill>
              </a:rPr>
              <a:t>Features</a:t>
            </a:r>
          </a:p>
        </p:txBody>
      </p:sp>
      <p:sp>
        <p:nvSpPr>
          <p:cNvPr id="7" name="Rectangle 6"/>
          <p:cNvSpPr/>
          <p:nvPr/>
        </p:nvSpPr>
        <p:spPr>
          <a:xfrm>
            <a:off x="3336200" y="2841121"/>
            <a:ext cx="1554480" cy="640080"/>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r>
              <a:rPr lang="en-US" sz="2400" b="1" dirty="0">
                <a:solidFill>
                  <a:schemeClr val="tx1"/>
                </a:solidFill>
              </a:rPr>
              <a:t>Models</a:t>
            </a:r>
          </a:p>
        </p:txBody>
      </p:sp>
      <p:sp>
        <p:nvSpPr>
          <p:cNvPr id="8" name="Rectangle 7"/>
          <p:cNvSpPr/>
          <p:nvPr/>
        </p:nvSpPr>
        <p:spPr>
          <a:xfrm>
            <a:off x="3184197" y="4314332"/>
            <a:ext cx="1858486" cy="640080"/>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r>
              <a:rPr lang="en-US" sz="2400" b="1" dirty="0">
                <a:solidFill>
                  <a:schemeClr val="tx1"/>
                </a:solidFill>
              </a:rPr>
              <a:t>Predictions</a:t>
            </a:r>
          </a:p>
        </p:txBody>
      </p:sp>
      <p:sp>
        <p:nvSpPr>
          <p:cNvPr id="10" name="Rectangle 9"/>
          <p:cNvSpPr/>
          <p:nvPr/>
        </p:nvSpPr>
        <p:spPr>
          <a:xfrm>
            <a:off x="5512870" y="1422389"/>
            <a:ext cx="1850000" cy="64008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2000" b="1" dirty="0">
                <a:solidFill>
                  <a:schemeClr val="tx1"/>
                </a:solidFill>
              </a:rPr>
              <a:t>Domain</a:t>
            </a:r>
          </a:p>
          <a:p>
            <a:pPr algn="ctr" fontAlgn="auto">
              <a:spcBef>
                <a:spcPts val="0"/>
              </a:spcBef>
              <a:spcAft>
                <a:spcPts val="0"/>
              </a:spcAft>
              <a:defRPr/>
            </a:pPr>
            <a:r>
              <a:rPr lang="en-US" sz="2000" b="1" dirty="0">
                <a:solidFill>
                  <a:schemeClr val="tx1"/>
                </a:solidFill>
              </a:rPr>
              <a:t>Knowledge</a:t>
            </a:r>
          </a:p>
        </p:txBody>
      </p:sp>
      <p:cxnSp>
        <p:nvCxnSpPr>
          <p:cNvPr id="12" name="Straight Arrow Connector 11"/>
          <p:cNvCxnSpPr>
            <a:stCxn id="96" idx="1"/>
            <a:endCxn id="5" idx="2"/>
          </p:cNvCxnSpPr>
          <p:nvPr/>
        </p:nvCxnSpPr>
        <p:spPr>
          <a:xfrm flipV="1">
            <a:off x="1462000" y="2062469"/>
            <a:ext cx="6417" cy="787411"/>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5" idx="3"/>
            <a:endCxn id="6" idx="1"/>
          </p:cNvCxnSpPr>
          <p:nvPr/>
        </p:nvCxnSpPr>
        <p:spPr>
          <a:xfrm>
            <a:off x="2321761" y="1742429"/>
            <a:ext cx="1014439" cy="0"/>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0" idx="1"/>
            <a:endCxn id="6" idx="3"/>
          </p:cNvCxnSpPr>
          <p:nvPr/>
        </p:nvCxnSpPr>
        <p:spPr>
          <a:xfrm flipH="1">
            <a:off x="4890680" y="1742429"/>
            <a:ext cx="622190" cy="0"/>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6" idx="2"/>
            <a:endCxn id="25" idx="0"/>
          </p:cNvCxnSpPr>
          <p:nvPr/>
        </p:nvCxnSpPr>
        <p:spPr>
          <a:xfrm rot="5400000">
            <a:off x="3809096" y="2338837"/>
            <a:ext cx="580713" cy="27977"/>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8" name="Shape 37"/>
          <p:cNvCxnSpPr>
            <a:stCxn id="96" idx="4"/>
            <a:endCxn id="7" idx="1"/>
          </p:cNvCxnSpPr>
          <p:nvPr/>
        </p:nvCxnSpPr>
        <p:spPr>
          <a:xfrm flipV="1">
            <a:off x="2256782" y="3161161"/>
            <a:ext cx="1079418" cy="8759"/>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7" idx="2"/>
            <a:endCxn id="8" idx="0"/>
          </p:cNvCxnSpPr>
          <p:nvPr/>
        </p:nvCxnSpPr>
        <p:spPr>
          <a:xfrm>
            <a:off x="4113440" y="3481201"/>
            <a:ext cx="0" cy="833131"/>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42" name="Shape 41"/>
          <p:cNvCxnSpPr>
            <a:stCxn id="8" idx="2"/>
            <a:endCxn id="108" idx="0"/>
          </p:cNvCxnSpPr>
          <p:nvPr/>
        </p:nvCxnSpPr>
        <p:spPr>
          <a:xfrm>
            <a:off x="4113440" y="4954412"/>
            <a:ext cx="0" cy="588202"/>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endCxn id="108" idx="3"/>
          </p:cNvCxnSpPr>
          <p:nvPr/>
        </p:nvCxnSpPr>
        <p:spPr>
          <a:xfrm flipH="1">
            <a:off x="5590667" y="5991904"/>
            <a:ext cx="570730" cy="7910"/>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67" name="Rectangle 66"/>
          <p:cNvSpPr/>
          <p:nvPr/>
        </p:nvSpPr>
        <p:spPr>
          <a:xfrm>
            <a:off x="616509" y="4314332"/>
            <a:ext cx="1690572" cy="609600"/>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r>
              <a:rPr lang="en-US" sz="2400" b="1" dirty="0">
                <a:solidFill>
                  <a:schemeClr val="tx1"/>
                </a:solidFill>
              </a:rPr>
              <a:t>Feedback</a:t>
            </a:r>
          </a:p>
        </p:txBody>
      </p:sp>
      <p:cxnSp>
        <p:nvCxnSpPr>
          <p:cNvPr id="69" name="Elbow Connector 68"/>
          <p:cNvCxnSpPr>
            <a:stCxn id="108" idx="1"/>
            <a:endCxn id="67" idx="2"/>
          </p:cNvCxnSpPr>
          <p:nvPr/>
        </p:nvCxnSpPr>
        <p:spPr>
          <a:xfrm rot="10800000">
            <a:off x="1461796" y="4923932"/>
            <a:ext cx="1174417" cy="1075882"/>
          </a:xfrm>
          <a:prstGeom prst="bentConnector2">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67" idx="0"/>
            <a:endCxn id="96" idx="3"/>
          </p:cNvCxnSpPr>
          <p:nvPr/>
        </p:nvCxnSpPr>
        <p:spPr>
          <a:xfrm flipV="1">
            <a:off x="1461795" y="3489960"/>
            <a:ext cx="205" cy="824372"/>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96" name="Can 95"/>
          <p:cNvSpPr/>
          <p:nvPr/>
        </p:nvSpPr>
        <p:spPr>
          <a:xfrm>
            <a:off x="667218" y="2849880"/>
            <a:ext cx="1589564" cy="64008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sz="2400" b="1" dirty="0">
                <a:solidFill>
                  <a:srgbClr val="FFFFFF"/>
                </a:solidFill>
              </a:rPr>
              <a:t>Data</a:t>
            </a:r>
          </a:p>
        </p:txBody>
      </p:sp>
      <p:sp>
        <p:nvSpPr>
          <p:cNvPr id="108" name="Diamond 107"/>
          <p:cNvSpPr/>
          <p:nvPr/>
        </p:nvSpPr>
        <p:spPr>
          <a:xfrm>
            <a:off x="2636212" y="5542614"/>
            <a:ext cx="2954455" cy="914400"/>
          </a:xfrm>
          <a:prstGeom prst="diamond">
            <a:avLst/>
          </a:prstGeom>
          <a:solidFill>
            <a:srgbClr val="660066"/>
          </a:solidFill>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sz="2400" b="1" dirty="0">
                <a:solidFill>
                  <a:srgbClr val="FFFFFF"/>
                </a:solidFill>
              </a:rPr>
              <a:t>Decision</a:t>
            </a:r>
          </a:p>
        </p:txBody>
      </p:sp>
      <p:sp>
        <p:nvSpPr>
          <p:cNvPr id="22" name="Diamond 21"/>
          <p:cNvSpPr/>
          <p:nvPr/>
        </p:nvSpPr>
        <p:spPr>
          <a:xfrm>
            <a:off x="2575037" y="5540023"/>
            <a:ext cx="3073044" cy="91440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US" sz="2000" b="1" dirty="0" smtClean="0">
                <a:solidFill>
                  <a:srgbClr val="FF0000"/>
                </a:solidFill>
              </a:rPr>
              <a:t>Approve?</a:t>
            </a:r>
            <a:endParaRPr lang="en-US" sz="2000" b="1" dirty="0">
              <a:solidFill>
                <a:srgbClr val="FF0000"/>
              </a:solidFill>
            </a:endParaRPr>
          </a:p>
        </p:txBody>
      </p:sp>
      <p:sp>
        <p:nvSpPr>
          <p:cNvPr id="24" name="TextBox 23"/>
          <p:cNvSpPr txBox="1">
            <a:spLocks noChangeArrowheads="1"/>
          </p:cNvSpPr>
          <p:nvPr/>
        </p:nvSpPr>
        <p:spPr bwMode="auto">
          <a:xfrm>
            <a:off x="2832132" y="3932632"/>
            <a:ext cx="2554423" cy="101039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prstTxWarp prst="textNoShape">
              <a:avLst/>
            </a:prstTxWarp>
          </a:bodyPr>
          <a:lstStyle/>
          <a:p>
            <a:pPr algn="ctr"/>
            <a:r>
              <a:rPr lang="en-US" sz="2000" dirty="0" smtClean="0">
                <a:solidFill>
                  <a:srgbClr val="FF0000"/>
                </a:solidFill>
              </a:rPr>
              <a:t>Probability of </a:t>
            </a:r>
            <a:r>
              <a:rPr lang="en-US" sz="2000" b="1" dirty="0" smtClean="0">
                <a:solidFill>
                  <a:srgbClr val="FF0000"/>
                </a:solidFill>
              </a:rPr>
              <a:t>default</a:t>
            </a:r>
            <a:r>
              <a:rPr lang="en-US" sz="2000" dirty="0" smtClean="0">
                <a:solidFill>
                  <a:srgbClr val="FF0000"/>
                </a:solidFill>
              </a:rPr>
              <a:t> given past payment behavior</a:t>
            </a:r>
          </a:p>
        </p:txBody>
      </p:sp>
      <p:sp>
        <p:nvSpPr>
          <p:cNvPr id="25" name="TextBox 24"/>
          <p:cNvSpPr txBox="1">
            <a:spLocks noChangeArrowheads="1"/>
          </p:cNvSpPr>
          <p:nvPr/>
        </p:nvSpPr>
        <p:spPr bwMode="auto">
          <a:xfrm>
            <a:off x="2857488" y="2643182"/>
            <a:ext cx="2455949" cy="936403"/>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prstTxWarp prst="textNoShape">
              <a:avLst/>
            </a:prstTxWarp>
          </a:bodyPr>
          <a:lstStyle/>
          <a:p>
            <a:pPr algn="ctr"/>
            <a:r>
              <a:rPr lang="en-US" sz="2000" b="1" dirty="0" smtClean="0">
                <a:solidFill>
                  <a:srgbClr val="FF0000"/>
                </a:solidFill>
              </a:rPr>
              <a:t>Default</a:t>
            </a:r>
            <a:r>
              <a:rPr lang="en-US" sz="2000" dirty="0" smtClean="0">
                <a:solidFill>
                  <a:srgbClr val="FF0000"/>
                </a:solidFill>
              </a:rPr>
              <a:t> prediction in 60 days</a:t>
            </a:r>
          </a:p>
        </p:txBody>
      </p:sp>
      <p:sp>
        <p:nvSpPr>
          <p:cNvPr id="26" name="TextBox 25"/>
          <p:cNvSpPr txBox="1">
            <a:spLocks noChangeArrowheads="1"/>
          </p:cNvSpPr>
          <p:nvPr/>
        </p:nvSpPr>
        <p:spPr bwMode="auto">
          <a:xfrm>
            <a:off x="5505193" y="1387352"/>
            <a:ext cx="2675358" cy="701394"/>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prstTxWarp prst="textNoShape">
              <a:avLst/>
            </a:prstTxWarp>
          </a:bodyPr>
          <a:lstStyle/>
          <a:p>
            <a:pPr algn="ctr"/>
            <a:r>
              <a:rPr lang="en-US" sz="2000" dirty="0" smtClean="0">
                <a:solidFill>
                  <a:srgbClr val="FF0000"/>
                </a:solidFill>
              </a:rPr>
              <a:t>Accidental defaults</a:t>
            </a:r>
          </a:p>
          <a:p>
            <a:pPr algn="ctr"/>
            <a:r>
              <a:rPr lang="en-US" sz="2000" dirty="0" smtClean="0">
                <a:solidFill>
                  <a:srgbClr val="FF0000"/>
                </a:solidFill>
              </a:rPr>
              <a:t>Intentional defaults</a:t>
            </a:r>
          </a:p>
        </p:txBody>
      </p:sp>
      <p:sp>
        <p:nvSpPr>
          <p:cNvPr id="27" name="TextBox 26"/>
          <p:cNvSpPr txBox="1">
            <a:spLocks noChangeArrowheads="1"/>
          </p:cNvSpPr>
          <p:nvPr/>
        </p:nvSpPr>
        <p:spPr bwMode="auto">
          <a:xfrm>
            <a:off x="6072198" y="5572140"/>
            <a:ext cx="2848509" cy="855836"/>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prstTxWarp prst="textNoShape">
              <a:avLst/>
            </a:prstTxWarp>
          </a:bodyPr>
          <a:lstStyle/>
          <a:p>
            <a:pPr algn="ctr"/>
            <a:r>
              <a:rPr lang="en-US" sz="2000" b="1" dirty="0" smtClean="0">
                <a:solidFill>
                  <a:srgbClr val="FF0000"/>
                </a:solidFill>
              </a:rPr>
              <a:t>Minimize Risk</a:t>
            </a:r>
          </a:p>
          <a:p>
            <a:pPr algn="ctr"/>
            <a:r>
              <a:rPr lang="en-US" sz="2000" b="1" dirty="0" smtClean="0">
                <a:solidFill>
                  <a:srgbClr val="FF0000"/>
                </a:solidFill>
              </a:rPr>
              <a:t>Maximize Profit</a:t>
            </a:r>
            <a:endParaRPr lang="en-US" sz="2000" b="1" dirty="0">
              <a:solidFill>
                <a:srgbClr val="FF0000"/>
              </a:solidFill>
            </a:endParaRPr>
          </a:p>
        </p:txBody>
      </p:sp>
      <p:sp>
        <p:nvSpPr>
          <p:cNvPr id="29" name="TextBox 28"/>
          <p:cNvSpPr txBox="1">
            <a:spLocks noChangeArrowheads="1"/>
          </p:cNvSpPr>
          <p:nvPr/>
        </p:nvSpPr>
        <p:spPr bwMode="auto">
          <a:xfrm>
            <a:off x="140139" y="4067514"/>
            <a:ext cx="2633903" cy="170105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prstTxWarp prst="textNoShape">
              <a:avLst/>
            </a:prstTxWarp>
          </a:bodyPr>
          <a:lstStyle/>
          <a:p>
            <a:r>
              <a:rPr lang="en-US" sz="1600" b="1" u="sng" dirty="0" smtClean="0">
                <a:solidFill>
                  <a:srgbClr val="FF0000"/>
                </a:solidFill>
              </a:rPr>
              <a:t>Payment behavior</a:t>
            </a:r>
          </a:p>
          <a:p>
            <a:pPr marL="285750" indent="-285750">
              <a:buFont typeface="Arial"/>
              <a:buChar char="•"/>
            </a:pPr>
            <a:r>
              <a:rPr lang="en-US" sz="1600" dirty="0" smtClean="0">
                <a:solidFill>
                  <a:srgbClr val="FF0000"/>
                </a:solidFill>
              </a:rPr>
              <a:t>Pays ahead of time</a:t>
            </a:r>
          </a:p>
          <a:p>
            <a:pPr marL="285750" indent="-285750">
              <a:buFont typeface="Arial"/>
              <a:buChar char="•"/>
            </a:pPr>
            <a:r>
              <a:rPr lang="en-US" sz="1600" dirty="0" smtClean="0">
                <a:solidFill>
                  <a:srgbClr val="FF0000"/>
                </a:solidFill>
              </a:rPr>
              <a:t>Pays on time</a:t>
            </a:r>
          </a:p>
          <a:p>
            <a:pPr marL="285750" indent="-285750">
              <a:buFont typeface="Arial"/>
              <a:buChar char="•"/>
            </a:pPr>
            <a:r>
              <a:rPr lang="en-US" sz="1600" dirty="0" smtClean="0">
                <a:solidFill>
                  <a:srgbClr val="FF0000"/>
                </a:solidFill>
              </a:rPr>
              <a:t>Pays with some delay</a:t>
            </a:r>
          </a:p>
          <a:p>
            <a:pPr marL="285750" indent="-285750">
              <a:buFont typeface="Arial"/>
              <a:buChar char="•"/>
            </a:pPr>
            <a:r>
              <a:rPr lang="en-US" sz="1600" dirty="0" smtClean="0">
                <a:solidFill>
                  <a:srgbClr val="FF0000"/>
                </a:solidFill>
              </a:rPr>
              <a:t>Defaults on payments</a:t>
            </a:r>
          </a:p>
          <a:p>
            <a:pPr marL="285750" indent="-285750">
              <a:buFont typeface="Arial"/>
              <a:buChar char="•"/>
            </a:pPr>
            <a:r>
              <a:rPr lang="en-US" sz="1600" dirty="0" smtClean="0">
                <a:solidFill>
                  <a:srgbClr val="FF0000"/>
                </a:solidFill>
              </a:rPr>
              <a:t>Filed Bankruptcy</a:t>
            </a:r>
            <a:endParaRPr lang="en-US" sz="1600" dirty="0">
              <a:solidFill>
                <a:srgbClr val="FF0000"/>
              </a:solidFill>
            </a:endParaRPr>
          </a:p>
        </p:txBody>
      </p:sp>
      <p:pic>
        <p:nvPicPr>
          <p:cNvPr id="31" name="Picture 8"/>
          <p:cNvPicPr>
            <a:picLocks noChangeAspect="1"/>
          </p:cNvPicPr>
          <p:nvPr/>
        </p:nvPicPr>
        <p:blipFill>
          <a:blip r:embed="rId2"/>
          <a:srcRect/>
          <a:stretch>
            <a:fillRect/>
          </a:stretch>
        </p:blipFill>
        <p:spPr bwMode="auto">
          <a:xfrm>
            <a:off x="192349" y="2503389"/>
            <a:ext cx="2552136" cy="1333062"/>
          </a:xfrm>
          <a:prstGeom prst="rect">
            <a:avLst/>
          </a:prstGeom>
          <a:ln>
            <a:noFill/>
          </a:ln>
          <a:effectLst>
            <a:outerShdw blurRad="292100" dist="139700" dir="2700000" algn="tl" rotWithShape="0">
              <a:srgbClr val="333333">
                <a:alpha val="65000"/>
              </a:srgbClr>
            </a:outerShdw>
          </a:effectLst>
        </p:spPr>
      </p:pic>
      <p:sp>
        <p:nvSpPr>
          <p:cNvPr id="3" name="Rounded Rectangle 2"/>
          <p:cNvSpPr/>
          <p:nvPr/>
        </p:nvSpPr>
        <p:spPr>
          <a:xfrm>
            <a:off x="4643438" y="5143512"/>
            <a:ext cx="1725741" cy="6982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FF0000"/>
                </a:solidFill>
              </a:rPr>
              <a:t>Credit Limit</a:t>
            </a:r>
          </a:p>
          <a:p>
            <a:pPr algn="ctr"/>
            <a:r>
              <a:rPr lang="en-US" b="1" dirty="0" smtClean="0">
                <a:solidFill>
                  <a:srgbClr val="FF0000"/>
                </a:solidFill>
              </a:rPr>
              <a:t>Interest Rate</a:t>
            </a:r>
            <a:endParaRPr lang="en-US" b="1" dirty="0">
              <a:solidFill>
                <a:srgbClr val="FF0000"/>
              </a:solidFill>
            </a:endParaRPr>
          </a:p>
        </p:txBody>
      </p:sp>
      <p:sp>
        <p:nvSpPr>
          <p:cNvPr id="32" name="TextBox 31"/>
          <p:cNvSpPr txBox="1"/>
          <p:nvPr/>
        </p:nvSpPr>
        <p:spPr>
          <a:xfrm>
            <a:off x="5500694" y="2643182"/>
            <a:ext cx="3481420" cy="1477328"/>
          </a:xfrm>
          <a:prstGeom prst="rect">
            <a:avLst/>
          </a:prstGeom>
          <a:solidFill>
            <a:srgbClr val="CCFFCC"/>
          </a:solidFill>
          <a:ln>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spcAft>
                <a:spcPts val="1800"/>
              </a:spcAft>
            </a:pPr>
            <a:r>
              <a:rPr lang="en-US" sz="2000" b="1" dirty="0" smtClean="0">
                <a:solidFill>
                  <a:srgbClr val="333333"/>
                </a:solidFill>
              </a:rPr>
              <a:t>Not Real-Time Decisions</a:t>
            </a:r>
          </a:p>
          <a:p>
            <a:pPr algn="ctr">
              <a:spcAft>
                <a:spcPts val="1800"/>
              </a:spcAft>
            </a:pPr>
            <a:r>
              <a:rPr lang="en-US" sz="2000" b="1" dirty="0" smtClean="0">
                <a:solidFill>
                  <a:srgbClr val="333333"/>
                </a:solidFill>
              </a:rPr>
              <a:t>6 </a:t>
            </a:r>
            <a:r>
              <a:rPr lang="en-US" sz="2000" b="1" dirty="0" err="1" smtClean="0">
                <a:solidFill>
                  <a:srgbClr val="333333"/>
                </a:solidFill>
              </a:rPr>
              <a:t>Mn</a:t>
            </a:r>
            <a:r>
              <a:rPr lang="en-US" sz="2000" b="1" dirty="0" smtClean="0">
                <a:solidFill>
                  <a:srgbClr val="333333"/>
                </a:solidFill>
              </a:rPr>
              <a:t> Delayed Feedback</a:t>
            </a:r>
          </a:p>
          <a:p>
            <a:pPr algn="ctr">
              <a:spcAft>
                <a:spcPts val="1800"/>
              </a:spcAft>
            </a:pPr>
            <a:r>
              <a:rPr lang="en-US" sz="2000" b="1" dirty="0" smtClean="0">
                <a:solidFill>
                  <a:srgbClr val="333333"/>
                </a:solidFill>
              </a:rPr>
              <a:t>Wrong Decision very costly!</a:t>
            </a:r>
          </a:p>
        </p:txBody>
      </p:sp>
    </p:spTree>
    <p:extLst>
      <p:ext uri="{BB962C8B-B14F-4D97-AF65-F5344CB8AC3E}">
        <p14:creationId xmlns:p14="http://schemas.microsoft.com/office/powerpoint/2010/main" xmlns="" val="7464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6" grpId="0" animBg="1"/>
      <p:bldP spid="27" grpId="0" animBg="1"/>
      <p:bldP spid="29" grpId="0" animBg="1"/>
      <p:bldP spid="3" grpId="0" animBg="1"/>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3" y="285728"/>
            <a:ext cx="6286545" cy="691313"/>
          </a:xfrm>
        </p:spPr>
        <p:txBody>
          <a:bodyPr>
            <a:normAutofit/>
          </a:bodyPr>
          <a:lstStyle/>
          <a:p>
            <a:pPr eaLnBrk="1" fontAlgn="auto" hangingPunct="1">
              <a:spcAft>
                <a:spcPts val="0"/>
              </a:spcAft>
              <a:defRPr/>
            </a:pPr>
            <a:r>
              <a:rPr lang="en-US" sz="3200" dirty="0" smtClean="0">
                <a:solidFill>
                  <a:srgbClr val="002060"/>
                </a:solidFill>
                <a:ea typeface="+mj-ea"/>
                <a:cs typeface="+mj-cs"/>
              </a:rPr>
              <a:t>Product Recommendations</a:t>
            </a:r>
            <a:endParaRPr lang="en-US" sz="3200" dirty="0">
              <a:solidFill>
                <a:srgbClr val="002060"/>
              </a:solidFill>
              <a:ea typeface="+mj-ea"/>
              <a:cs typeface="+mj-cs"/>
            </a:endParaRPr>
          </a:p>
        </p:txBody>
      </p:sp>
      <p:sp>
        <p:nvSpPr>
          <p:cNvPr id="33" name="Footer Placeholder 32"/>
          <p:cNvSpPr>
            <a:spLocks noGrp="1"/>
          </p:cNvSpPr>
          <p:nvPr>
            <p:ph type="ftr" sz="quarter" idx="11"/>
          </p:nvPr>
        </p:nvSpPr>
        <p:spPr/>
        <p:txBody>
          <a:bodyPr/>
          <a:lstStyle/>
          <a:p>
            <a:r>
              <a:rPr lang="en-US" smtClean="0"/>
              <a:t>Y. Lakshmi Prasad #08978784848</a:t>
            </a:r>
            <a:endParaRPr lang="en-US"/>
          </a:p>
        </p:txBody>
      </p:sp>
      <p:sp>
        <p:nvSpPr>
          <p:cNvPr id="5" name="Rectangle 4"/>
          <p:cNvSpPr/>
          <p:nvPr/>
        </p:nvSpPr>
        <p:spPr>
          <a:xfrm>
            <a:off x="615072" y="1422389"/>
            <a:ext cx="1706689" cy="640080"/>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r>
              <a:rPr lang="en-US" sz="2400" b="1" dirty="0">
                <a:solidFill>
                  <a:schemeClr val="tx1"/>
                </a:solidFill>
              </a:rPr>
              <a:t>Insights</a:t>
            </a:r>
          </a:p>
        </p:txBody>
      </p:sp>
      <p:sp>
        <p:nvSpPr>
          <p:cNvPr id="6" name="Rectangle 5"/>
          <p:cNvSpPr/>
          <p:nvPr/>
        </p:nvSpPr>
        <p:spPr>
          <a:xfrm>
            <a:off x="3336200" y="1422389"/>
            <a:ext cx="1554480" cy="640080"/>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r>
              <a:rPr lang="en-US" sz="2400" b="1" dirty="0">
                <a:solidFill>
                  <a:schemeClr val="tx1"/>
                </a:solidFill>
              </a:rPr>
              <a:t>Features</a:t>
            </a:r>
          </a:p>
        </p:txBody>
      </p:sp>
      <p:sp>
        <p:nvSpPr>
          <p:cNvPr id="7" name="Rectangle 6"/>
          <p:cNvSpPr/>
          <p:nvPr/>
        </p:nvSpPr>
        <p:spPr>
          <a:xfrm>
            <a:off x="3336200" y="2841121"/>
            <a:ext cx="1554480" cy="640080"/>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r>
              <a:rPr lang="en-US" sz="2400" b="1" dirty="0">
                <a:solidFill>
                  <a:schemeClr val="tx1"/>
                </a:solidFill>
              </a:rPr>
              <a:t>Models</a:t>
            </a:r>
          </a:p>
        </p:txBody>
      </p:sp>
      <p:sp>
        <p:nvSpPr>
          <p:cNvPr id="8" name="Rectangle 7"/>
          <p:cNvSpPr/>
          <p:nvPr/>
        </p:nvSpPr>
        <p:spPr>
          <a:xfrm>
            <a:off x="3184197" y="4314332"/>
            <a:ext cx="1858486" cy="640080"/>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r>
              <a:rPr lang="en-US" sz="2400" b="1" dirty="0">
                <a:solidFill>
                  <a:schemeClr val="tx1"/>
                </a:solidFill>
              </a:rPr>
              <a:t>Predictions</a:t>
            </a:r>
          </a:p>
        </p:txBody>
      </p:sp>
      <p:sp>
        <p:nvSpPr>
          <p:cNvPr id="10" name="Rectangle 9"/>
          <p:cNvSpPr/>
          <p:nvPr/>
        </p:nvSpPr>
        <p:spPr>
          <a:xfrm>
            <a:off x="5512870" y="1422389"/>
            <a:ext cx="1850000" cy="64008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2000" b="1" dirty="0">
                <a:solidFill>
                  <a:schemeClr val="tx1"/>
                </a:solidFill>
              </a:rPr>
              <a:t>Domain</a:t>
            </a:r>
          </a:p>
          <a:p>
            <a:pPr algn="ctr" fontAlgn="auto">
              <a:spcBef>
                <a:spcPts val="0"/>
              </a:spcBef>
              <a:spcAft>
                <a:spcPts val="0"/>
              </a:spcAft>
              <a:defRPr/>
            </a:pPr>
            <a:r>
              <a:rPr lang="en-US" sz="2000" b="1" dirty="0">
                <a:solidFill>
                  <a:schemeClr val="tx1"/>
                </a:solidFill>
              </a:rPr>
              <a:t>Knowledge</a:t>
            </a:r>
          </a:p>
        </p:txBody>
      </p:sp>
      <p:cxnSp>
        <p:nvCxnSpPr>
          <p:cNvPr id="12" name="Straight Arrow Connector 11"/>
          <p:cNvCxnSpPr>
            <a:stCxn id="96" idx="1"/>
            <a:endCxn id="5" idx="2"/>
          </p:cNvCxnSpPr>
          <p:nvPr/>
        </p:nvCxnSpPr>
        <p:spPr>
          <a:xfrm flipV="1">
            <a:off x="1462000" y="2062469"/>
            <a:ext cx="6417" cy="787411"/>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5" idx="3"/>
            <a:endCxn id="6" idx="1"/>
          </p:cNvCxnSpPr>
          <p:nvPr/>
        </p:nvCxnSpPr>
        <p:spPr>
          <a:xfrm>
            <a:off x="2321761" y="1742429"/>
            <a:ext cx="1014439" cy="0"/>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0" idx="1"/>
            <a:endCxn id="6" idx="3"/>
          </p:cNvCxnSpPr>
          <p:nvPr/>
        </p:nvCxnSpPr>
        <p:spPr>
          <a:xfrm flipH="1">
            <a:off x="4890680" y="1742429"/>
            <a:ext cx="622190" cy="0"/>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6" idx="2"/>
            <a:endCxn id="7" idx="0"/>
          </p:cNvCxnSpPr>
          <p:nvPr/>
        </p:nvCxnSpPr>
        <p:spPr>
          <a:xfrm>
            <a:off x="4113440" y="2062469"/>
            <a:ext cx="0" cy="778652"/>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8" name="Shape 37"/>
          <p:cNvCxnSpPr>
            <a:stCxn id="96" idx="4"/>
            <a:endCxn id="7" idx="1"/>
          </p:cNvCxnSpPr>
          <p:nvPr/>
        </p:nvCxnSpPr>
        <p:spPr>
          <a:xfrm flipV="1">
            <a:off x="2256782" y="3161161"/>
            <a:ext cx="1079418" cy="8759"/>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7" idx="2"/>
            <a:endCxn id="8" idx="0"/>
          </p:cNvCxnSpPr>
          <p:nvPr/>
        </p:nvCxnSpPr>
        <p:spPr>
          <a:xfrm>
            <a:off x="4113440" y="3481201"/>
            <a:ext cx="0" cy="833131"/>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42" name="Shape 41"/>
          <p:cNvCxnSpPr>
            <a:stCxn id="8" idx="2"/>
            <a:endCxn id="108" idx="0"/>
          </p:cNvCxnSpPr>
          <p:nvPr/>
        </p:nvCxnSpPr>
        <p:spPr>
          <a:xfrm>
            <a:off x="4113440" y="4954412"/>
            <a:ext cx="0" cy="588202"/>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endCxn id="108" idx="3"/>
          </p:cNvCxnSpPr>
          <p:nvPr/>
        </p:nvCxnSpPr>
        <p:spPr>
          <a:xfrm flipH="1">
            <a:off x="5590667" y="5991904"/>
            <a:ext cx="570730" cy="7910"/>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67" name="Rectangle 66"/>
          <p:cNvSpPr/>
          <p:nvPr/>
        </p:nvSpPr>
        <p:spPr>
          <a:xfrm>
            <a:off x="616509" y="4314332"/>
            <a:ext cx="1690572" cy="609600"/>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r>
              <a:rPr lang="en-US" sz="2400" b="1" dirty="0">
                <a:solidFill>
                  <a:schemeClr val="tx1"/>
                </a:solidFill>
              </a:rPr>
              <a:t>Feedback</a:t>
            </a:r>
          </a:p>
        </p:txBody>
      </p:sp>
      <p:cxnSp>
        <p:nvCxnSpPr>
          <p:cNvPr id="69" name="Elbow Connector 68"/>
          <p:cNvCxnSpPr>
            <a:stCxn id="108" idx="1"/>
            <a:endCxn id="67" idx="2"/>
          </p:cNvCxnSpPr>
          <p:nvPr/>
        </p:nvCxnSpPr>
        <p:spPr>
          <a:xfrm rot="10800000">
            <a:off x="1461796" y="4923932"/>
            <a:ext cx="1174417" cy="1075882"/>
          </a:xfrm>
          <a:prstGeom prst="bentConnector2">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67" idx="0"/>
            <a:endCxn id="96" idx="3"/>
          </p:cNvCxnSpPr>
          <p:nvPr/>
        </p:nvCxnSpPr>
        <p:spPr>
          <a:xfrm flipV="1">
            <a:off x="1461795" y="3489960"/>
            <a:ext cx="205" cy="824372"/>
          </a:xfrm>
          <a:prstGeom prst="straightConnector1">
            <a:avLst/>
          </a:prstGeom>
          <a:ln w="28575" cmpd="sng">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96" name="Can 95"/>
          <p:cNvSpPr/>
          <p:nvPr/>
        </p:nvSpPr>
        <p:spPr>
          <a:xfrm>
            <a:off x="667218" y="2849880"/>
            <a:ext cx="1589564" cy="64008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sz="2400" b="1" dirty="0">
                <a:solidFill>
                  <a:srgbClr val="FFFFFF"/>
                </a:solidFill>
              </a:rPr>
              <a:t>Data</a:t>
            </a:r>
          </a:p>
        </p:txBody>
      </p:sp>
      <p:sp>
        <p:nvSpPr>
          <p:cNvPr id="108" name="Diamond 107"/>
          <p:cNvSpPr/>
          <p:nvPr/>
        </p:nvSpPr>
        <p:spPr>
          <a:xfrm>
            <a:off x="2636212" y="5542614"/>
            <a:ext cx="2954455" cy="914400"/>
          </a:xfrm>
          <a:prstGeom prst="diamond">
            <a:avLst/>
          </a:prstGeom>
          <a:solidFill>
            <a:srgbClr val="660066"/>
          </a:solidFill>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sz="2400" b="1" dirty="0">
                <a:solidFill>
                  <a:srgbClr val="FFFFFF"/>
                </a:solidFill>
              </a:rPr>
              <a:t>Decision</a:t>
            </a:r>
          </a:p>
        </p:txBody>
      </p:sp>
      <p:sp>
        <p:nvSpPr>
          <p:cNvPr id="22" name="Diamond 21"/>
          <p:cNvSpPr/>
          <p:nvPr/>
        </p:nvSpPr>
        <p:spPr>
          <a:xfrm>
            <a:off x="2575037" y="5540023"/>
            <a:ext cx="3073044" cy="91440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US" sz="2000" b="1" dirty="0" smtClean="0">
                <a:solidFill>
                  <a:srgbClr val="333333"/>
                </a:solidFill>
              </a:rPr>
              <a:t>Coupon?</a:t>
            </a:r>
            <a:endParaRPr lang="en-US" sz="2000" b="1" dirty="0">
              <a:solidFill>
                <a:srgbClr val="333333"/>
              </a:solidFill>
            </a:endParaRPr>
          </a:p>
        </p:txBody>
      </p:sp>
      <p:sp>
        <p:nvSpPr>
          <p:cNvPr id="24" name="TextBox 23"/>
          <p:cNvSpPr txBox="1">
            <a:spLocks noChangeArrowheads="1"/>
          </p:cNvSpPr>
          <p:nvPr/>
        </p:nvSpPr>
        <p:spPr bwMode="auto">
          <a:xfrm>
            <a:off x="2981036" y="4291751"/>
            <a:ext cx="2274144" cy="70067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prstTxWarp prst="textNoShape">
              <a:avLst/>
            </a:prstTxWarp>
          </a:bodyPr>
          <a:lstStyle/>
          <a:p>
            <a:pPr algn="ctr"/>
            <a:r>
              <a:rPr lang="en-US" sz="2000" dirty="0" smtClean="0">
                <a:solidFill>
                  <a:schemeClr val="tx2"/>
                </a:solidFill>
              </a:rPr>
              <a:t>Probability of </a:t>
            </a:r>
            <a:r>
              <a:rPr lang="en-US" sz="2000" b="1" dirty="0">
                <a:solidFill>
                  <a:schemeClr val="tx2"/>
                </a:solidFill>
              </a:rPr>
              <a:t>C</a:t>
            </a:r>
            <a:r>
              <a:rPr lang="en-US" sz="2000" b="1" dirty="0" smtClean="0">
                <a:solidFill>
                  <a:schemeClr val="tx2"/>
                </a:solidFill>
              </a:rPr>
              <a:t>onversion</a:t>
            </a:r>
            <a:endParaRPr lang="en-US" sz="2000" dirty="0" smtClean="0">
              <a:solidFill>
                <a:schemeClr val="tx2"/>
              </a:solidFill>
            </a:endParaRPr>
          </a:p>
        </p:txBody>
      </p:sp>
      <p:sp>
        <p:nvSpPr>
          <p:cNvPr id="25" name="TextBox 24"/>
          <p:cNvSpPr txBox="1">
            <a:spLocks noChangeArrowheads="1"/>
          </p:cNvSpPr>
          <p:nvPr/>
        </p:nvSpPr>
        <p:spPr bwMode="auto">
          <a:xfrm>
            <a:off x="2916216" y="2814659"/>
            <a:ext cx="2397221" cy="764926"/>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prstTxWarp prst="textNoShape">
              <a:avLst/>
            </a:prstTxWarp>
          </a:bodyPr>
          <a:lstStyle/>
          <a:p>
            <a:pPr algn="ctr"/>
            <a:r>
              <a:rPr lang="en-US" sz="2000" b="1" dirty="0" smtClean="0">
                <a:solidFill>
                  <a:srgbClr val="FF0000"/>
                </a:solidFill>
              </a:rPr>
              <a:t>Recommendation Engine</a:t>
            </a:r>
            <a:endParaRPr lang="en-US" sz="2000" dirty="0" smtClean="0">
              <a:solidFill>
                <a:srgbClr val="FF0000"/>
              </a:solidFill>
            </a:endParaRPr>
          </a:p>
        </p:txBody>
      </p:sp>
      <p:sp>
        <p:nvSpPr>
          <p:cNvPr id="26" name="TextBox 25"/>
          <p:cNvSpPr txBox="1">
            <a:spLocks noChangeArrowheads="1"/>
          </p:cNvSpPr>
          <p:nvPr/>
        </p:nvSpPr>
        <p:spPr bwMode="auto">
          <a:xfrm>
            <a:off x="5505193" y="1387352"/>
            <a:ext cx="2675358" cy="701394"/>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prstTxWarp prst="textNoShape">
              <a:avLst/>
            </a:prstTxWarp>
          </a:bodyPr>
          <a:lstStyle/>
          <a:p>
            <a:pPr algn="ctr"/>
            <a:r>
              <a:rPr lang="en-US" sz="2000" dirty="0" smtClean="0">
                <a:solidFill>
                  <a:srgbClr val="FF0000"/>
                </a:solidFill>
              </a:rPr>
              <a:t>Seasonal vs. Causal purchase behavior</a:t>
            </a:r>
          </a:p>
        </p:txBody>
      </p:sp>
      <p:sp>
        <p:nvSpPr>
          <p:cNvPr id="27" name="TextBox 26"/>
          <p:cNvSpPr txBox="1">
            <a:spLocks noChangeArrowheads="1"/>
          </p:cNvSpPr>
          <p:nvPr/>
        </p:nvSpPr>
        <p:spPr bwMode="auto">
          <a:xfrm>
            <a:off x="5929322" y="5357826"/>
            <a:ext cx="3014272" cy="1251217"/>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prstTxWarp prst="textNoShape">
              <a:avLst/>
            </a:prstTxWarp>
          </a:bodyPr>
          <a:lstStyle/>
          <a:p>
            <a:pPr algn="ctr"/>
            <a:r>
              <a:rPr lang="en-US" dirty="0" smtClean="0">
                <a:solidFill>
                  <a:srgbClr val="FF0000"/>
                </a:solidFill>
              </a:rPr>
              <a:t>Maximize Cross-sell</a:t>
            </a:r>
          </a:p>
          <a:p>
            <a:pPr algn="ctr"/>
            <a:r>
              <a:rPr lang="en-US" dirty="0" smtClean="0">
                <a:solidFill>
                  <a:srgbClr val="FF0000"/>
                </a:solidFill>
              </a:rPr>
              <a:t>Maximize Up-sell</a:t>
            </a:r>
          </a:p>
          <a:p>
            <a:pPr algn="ctr"/>
            <a:r>
              <a:rPr lang="en-US" dirty="0" smtClean="0">
                <a:solidFill>
                  <a:srgbClr val="FF0000"/>
                </a:solidFill>
              </a:rPr>
              <a:t>Increase Lifetime value</a:t>
            </a:r>
          </a:p>
          <a:p>
            <a:pPr algn="ctr"/>
            <a:r>
              <a:rPr lang="en-US" dirty="0" smtClean="0">
                <a:solidFill>
                  <a:srgbClr val="FF0000"/>
                </a:solidFill>
              </a:rPr>
              <a:t>Minimize Coupon fatigue</a:t>
            </a:r>
            <a:endParaRPr lang="en-US" dirty="0">
              <a:solidFill>
                <a:srgbClr val="FF0000"/>
              </a:solidFill>
            </a:endParaRPr>
          </a:p>
        </p:txBody>
      </p:sp>
      <p:sp>
        <p:nvSpPr>
          <p:cNvPr id="29" name="TextBox 28"/>
          <p:cNvSpPr txBox="1">
            <a:spLocks noChangeArrowheads="1"/>
          </p:cNvSpPr>
          <p:nvPr/>
        </p:nvSpPr>
        <p:spPr bwMode="auto">
          <a:xfrm>
            <a:off x="351675" y="4305758"/>
            <a:ext cx="2216475" cy="1055964"/>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prstTxWarp prst="textNoShape">
              <a:avLst/>
            </a:prstTxWarp>
          </a:bodyPr>
          <a:lstStyle/>
          <a:p>
            <a:r>
              <a:rPr lang="en-US" sz="1600" dirty="0" smtClean="0">
                <a:solidFill>
                  <a:srgbClr val="FF0000"/>
                </a:solidFill>
              </a:rPr>
              <a:t>Coupon converted</a:t>
            </a:r>
          </a:p>
          <a:p>
            <a:r>
              <a:rPr lang="en-US" sz="1600" dirty="0" smtClean="0">
                <a:solidFill>
                  <a:srgbClr val="FF0000"/>
                </a:solidFill>
              </a:rPr>
              <a:t>Repeat purchases</a:t>
            </a:r>
          </a:p>
          <a:p>
            <a:r>
              <a:rPr lang="en-US" sz="1600" dirty="0" smtClean="0">
                <a:solidFill>
                  <a:srgbClr val="FF0000"/>
                </a:solidFill>
              </a:rPr>
              <a:t>Customer Churns</a:t>
            </a:r>
          </a:p>
          <a:p>
            <a:r>
              <a:rPr lang="en-US" sz="1600" dirty="0" smtClean="0">
                <a:solidFill>
                  <a:srgbClr val="FF0000"/>
                </a:solidFill>
              </a:rPr>
              <a:t>Blocked Couponing</a:t>
            </a:r>
            <a:endParaRPr lang="en-US" sz="1600" dirty="0">
              <a:solidFill>
                <a:srgbClr val="FF0000"/>
              </a:solidFill>
            </a:endParaRPr>
          </a:p>
        </p:txBody>
      </p:sp>
      <p:sp>
        <p:nvSpPr>
          <p:cNvPr id="3" name="Rounded Rectangle 2"/>
          <p:cNvSpPr/>
          <p:nvPr/>
        </p:nvSpPr>
        <p:spPr>
          <a:xfrm>
            <a:off x="4429124" y="6143644"/>
            <a:ext cx="1635045" cy="55179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FF0000"/>
                </a:solidFill>
              </a:rPr>
              <a:t>Offer type</a:t>
            </a:r>
            <a:endParaRPr lang="en-US" b="1" dirty="0">
              <a:solidFill>
                <a:srgbClr val="FF0000"/>
              </a:solidFill>
            </a:endParaRPr>
          </a:p>
        </p:txBody>
      </p:sp>
      <p:pic>
        <p:nvPicPr>
          <p:cNvPr id="32" name="Picture 4"/>
          <p:cNvPicPr>
            <a:picLocks noChangeAspect="1"/>
          </p:cNvPicPr>
          <p:nvPr/>
        </p:nvPicPr>
        <p:blipFill>
          <a:blip r:embed="rId2"/>
          <a:srcRect/>
          <a:stretch>
            <a:fillRect/>
          </a:stretch>
        </p:blipFill>
        <p:spPr bwMode="auto">
          <a:xfrm>
            <a:off x="500034" y="2437130"/>
            <a:ext cx="1960788" cy="1556807"/>
          </a:xfrm>
          <a:prstGeom prst="rect">
            <a:avLst/>
          </a:prstGeom>
          <a:ln>
            <a:noFill/>
          </a:ln>
          <a:effectLst>
            <a:outerShdw blurRad="292100" dist="139700" dir="2700000" algn="tl" rotWithShape="0">
              <a:srgbClr val="333333">
                <a:alpha val="65000"/>
              </a:srgbClr>
            </a:outerShdw>
          </a:effectLst>
        </p:spPr>
      </p:pic>
      <p:sp>
        <p:nvSpPr>
          <p:cNvPr id="31" name="TextBox 30"/>
          <p:cNvSpPr txBox="1"/>
          <p:nvPr/>
        </p:nvSpPr>
        <p:spPr>
          <a:xfrm>
            <a:off x="5448298" y="3010584"/>
            <a:ext cx="3643592" cy="1477328"/>
          </a:xfrm>
          <a:prstGeom prst="rect">
            <a:avLst/>
          </a:prstGeom>
          <a:solidFill>
            <a:srgbClr val="CCFFCC"/>
          </a:solidFill>
          <a:ln>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spcAft>
                <a:spcPts val="1800"/>
              </a:spcAft>
            </a:pPr>
            <a:r>
              <a:rPr lang="en-US" sz="2000" b="1" dirty="0" smtClean="0">
                <a:solidFill>
                  <a:srgbClr val="333333"/>
                </a:solidFill>
              </a:rPr>
              <a:t>Real-Time Decisions</a:t>
            </a:r>
          </a:p>
          <a:p>
            <a:pPr algn="ctr">
              <a:spcAft>
                <a:spcPts val="1800"/>
              </a:spcAft>
            </a:pPr>
            <a:r>
              <a:rPr lang="en-US" sz="2000" b="1" dirty="0" smtClean="0">
                <a:solidFill>
                  <a:srgbClr val="333333"/>
                </a:solidFill>
              </a:rPr>
              <a:t>Delayed Feedback</a:t>
            </a:r>
          </a:p>
          <a:p>
            <a:pPr algn="ctr">
              <a:spcAft>
                <a:spcPts val="1800"/>
              </a:spcAft>
            </a:pPr>
            <a:r>
              <a:rPr lang="en-US" sz="2000" b="1" dirty="0" smtClean="0">
                <a:solidFill>
                  <a:srgbClr val="333333"/>
                </a:solidFill>
              </a:rPr>
              <a:t>Wrong Decision Low Cost!</a:t>
            </a:r>
          </a:p>
        </p:txBody>
      </p:sp>
    </p:spTree>
    <p:extLst>
      <p:ext uri="{BB962C8B-B14F-4D97-AF65-F5344CB8AC3E}">
        <p14:creationId xmlns:p14="http://schemas.microsoft.com/office/powerpoint/2010/main" xmlns="" val="148142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6" grpId="0" animBg="1"/>
      <p:bldP spid="27" grpId="0" animBg="1"/>
      <p:bldP spid="29" grpId="0" animBg="1"/>
      <p:bldP spid="3"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1357290" y="190451"/>
            <a:ext cx="7556523" cy="730806"/>
          </a:xfrm>
        </p:spPr>
        <p:txBody>
          <a:bodyPr>
            <a:normAutofit fontScale="90000"/>
          </a:bodyPr>
          <a:lstStyle/>
          <a:p>
            <a:pPr eaLnBrk="1" hangingPunct="1"/>
            <a:r>
              <a:rPr lang="en-US" dirty="0" smtClean="0"/>
              <a:t>Strategic vs. Tactical Decisions</a:t>
            </a:r>
            <a:endParaRPr lang="en-US" b="1" dirty="0" smtClean="0"/>
          </a:p>
        </p:txBody>
      </p:sp>
      <p:sp>
        <p:nvSpPr>
          <p:cNvPr id="9" name="Footer Placeholder 8"/>
          <p:cNvSpPr>
            <a:spLocks noGrp="1"/>
          </p:cNvSpPr>
          <p:nvPr>
            <p:ph type="ftr" sz="quarter" idx="11"/>
          </p:nvPr>
        </p:nvSpPr>
        <p:spPr/>
        <p:txBody>
          <a:bodyPr/>
          <a:lstStyle/>
          <a:p>
            <a:r>
              <a:rPr lang="en-US" smtClean="0"/>
              <a:t>Y. Lakshmi Prasad #08978784848</a:t>
            </a:r>
            <a:endParaRPr lang="en-US"/>
          </a:p>
        </p:txBody>
      </p:sp>
      <p:grpSp>
        <p:nvGrpSpPr>
          <p:cNvPr id="2" name="Group 8"/>
          <p:cNvGrpSpPr>
            <a:grpSpLocks/>
          </p:cNvGrpSpPr>
          <p:nvPr/>
        </p:nvGrpSpPr>
        <p:grpSpPr bwMode="auto">
          <a:xfrm>
            <a:off x="228600" y="1371600"/>
            <a:ext cx="4267200" cy="3657600"/>
            <a:chOff x="228600" y="1371600"/>
            <a:chExt cx="4267200" cy="3657600"/>
          </a:xfrm>
        </p:grpSpPr>
        <p:pic>
          <p:nvPicPr>
            <p:cNvPr id="21512" name="Picture 2"/>
            <p:cNvPicPr>
              <a:picLocks noChangeAspect="1"/>
            </p:cNvPicPr>
            <p:nvPr/>
          </p:nvPicPr>
          <p:blipFill>
            <a:blip r:embed="rId2"/>
            <a:srcRect/>
            <a:stretch>
              <a:fillRect/>
            </a:stretch>
          </p:blipFill>
          <p:spPr bwMode="auto">
            <a:xfrm>
              <a:off x="228600" y="1371600"/>
              <a:ext cx="4267200" cy="3033713"/>
            </a:xfrm>
            <a:prstGeom prst="rect">
              <a:avLst/>
            </a:prstGeom>
            <a:noFill/>
            <a:ln w="9525">
              <a:noFill/>
              <a:miter lim="800000"/>
              <a:headEnd/>
              <a:tailEnd/>
            </a:ln>
          </p:spPr>
        </p:pic>
        <p:sp>
          <p:nvSpPr>
            <p:cNvPr id="21513" name="TextBox 5"/>
            <p:cNvSpPr txBox="1">
              <a:spLocks noChangeArrowheads="1"/>
            </p:cNvSpPr>
            <p:nvPr/>
          </p:nvSpPr>
          <p:spPr bwMode="auto">
            <a:xfrm>
              <a:off x="228600" y="4405313"/>
              <a:ext cx="4267200" cy="623887"/>
            </a:xfrm>
            <a:prstGeom prst="rect">
              <a:avLst/>
            </a:prstGeom>
            <a:gradFill rotWithShape="1">
              <a:gsLst>
                <a:gs pos="0">
                  <a:srgbClr val="800000"/>
                </a:gs>
                <a:gs pos="100000">
                  <a:srgbClr val="FF0000"/>
                </a:gs>
              </a:gsLst>
              <a:lin ang="0" scaled="1"/>
            </a:gradFill>
            <a:ln w="9525">
              <a:noFill/>
              <a:miter lim="800000"/>
              <a:headEnd/>
              <a:tailEnd/>
            </a:ln>
          </p:spPr>
          <p:txBody>
            <a:bodyPr anchor="ctr" anchorCtr="1">
              <a:prstTxWarp prst="textNoShape">
                <a:avLst/>
              </a:prstTxWarp>
            </a:bodyPr>
            <a:lstStyle/>
            <a:p>
              <a:r>
                <a:rPr lang="en-US" sz="2000" b="1" dirty="0">
                  <a:latin typeface="Gill Sans MT" charset="0"/>
                </a:rPr>
                <a:t>What is the best next move?</a:t>
              </a:r>
            </a:p>
          </p:txBody>
        </p:sp>
      </p:grpSp>
      <p:grpSp>
        <p:nvGrpSpPr>
          <p:cNvPr id="3" name="Group 9"/>
          <p:cNvGrpSpPr>
            <a:grpSpLocks/>
          </p:cNvGrpSpPr>
          <p:nvPr/>
        </p:nvGrpSpPr>
        <p:grpSpPr bwMode="auto">
          <a:xfrm>
            <a:off x="4632325" y="2471742"/>
            <a:ext cx="4359275" cy="3657600"/>
            <a:chOff x="4606150" y="2438399"/>
            <a:chExt cx="4511720" cy="4260851"/>
          </a:xfrm>
        </p:grpSpPr>
        <p:pic>
          <p:nvPicPr>
            <p:cNvPr id="21510" name="Picture 6"/>
            <p:cNvPicPr>
              <a:picLocks noChangeAspect="1"/>
            </p:cNvPicPr>
            <p:nvPr/>
          </p:nvPicPr>
          <p:blipFill>
            <a:blip r:embed="rId3"/>
            <a:srcRect/>
            <a:stretch>
              <a:fillRect/>
            </a:stretch>
          </p:blipFill>
          <p:spPr bwMode="auto">
            <a:xfrm>
              <a:off x="4606150" y="3160931"/>
              <a:ext cx="4511720" cy="3538319"/>
            </a:xfrm>
            <a:prstGeom prst="rect">
              <a:avLst/>
            </a:prstGeom>
            <a:noFill/>
            <a:ln w="9525">
              <a:noFill/>
              <a:miter lim="800000"/>
              <a:headEnd/>
              <a:tailEnd/>
            </a:ln>
          </p:spPr>
        </p:pic>
        <p:sp>
          <p:nvSpPr>
            <p:cNvPr id="21511" name="TextBox 7"/>
            <p:cNvSpPr txBox="1">
              <a:spLocks noChangeArrowheads="1"/>
            </p:cNvSpPr>
            <p:nvPr/>
          </p:nvSpPr>
          <p:spPr bwMode="auto">
            <a:xfrm>
              <a:off x="4606150" y="2438399"/>
              <a:ext cx="4511720" cy="722531"/>
            </a:xfrm>
            <a:prstGeom prst="rect">
              <a:avLst/>
            </a:prstGeom>
            <a:gradFill rotWithShape="1">
              <a:gsLst>
                <a:gs pos="0">
                  <a:srgbClr val="800000"/>
                </a:gs>
                <a:gs pos="100000">
                  <a:srgbClr val="FF0000"/>
                </a:gs>
              </a:gsLst>
              <a:lin ang="0" scaled="1"/>
            </a:gradFill>
            <a:ln w="9525">
              <a:noFill/>
              <a:miter lim="800000"/>
              <a:headEnd/>
              <a:tailEnd/>
            </a:ln>
          </p:spPr>
          <p:txBody>
            <a:bodyPr anchor="ctr" anchorCtr="1">
              <a:prstTxWarp prst="textNoShape">
                <a:avLst/>
              </a:prstTxWarp>
            </a:bodyPr>
            <a:lstStyle/>
            <a:p>
              <a:r>
                <a:rPr lang="en-US" sz="1900" b="1" dirty="0">
                  <a:latin typeface="Gill Sans MT" charset="0"/>
                </a:rPr>
                <a:t>Should I go over or around the rock?</a:t>
              </a:r>
            </a:p>
          </p:txBody>
        </p:sp>
      </p:grpSp>
    </p:spTree>
    <p:extLst>
      <p:ext uri="{BB962C8B-B14F-4D97-AF65-F5344CB8AC3E}">
        <p14:creationId xmlns:p14="http://schemas.microsoft.com/office/powerpoint/2010/main" xmlns="" val="153324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627961" cy="762000"/>
          </a:xfrm>
        </p:spPr>
        <p:txBody>
          <a:bodyPr>
            <a:normAutofit/>
          </a:bodyPr>
          <a:lstStyle/>
          <a:p>
            <a:r>
              <a:rPr lang="en-US" sz="4000" dirty="0" smtClean="0"/>
              <a:t>Key Data Scientist Questions!</a:t>
            </a:r>
            <a:endParaRPr lang="en-US" sz="4000" dirty="0"/>
          </a:p>
        </p:txBody>
      </p:sp>
      <p:sp>
        <p:nvSpPr>
          <p:cNvPr id="3" name="Content Placeholder 2"/>
          <p:cNvSpPr>
            <a:spLocks noGrp="1"/>
          </p:cNvSpPr>
          <p:nvPr>
            <p:ph idx="1"/>
          </p:nvPr>
        </p:nvSpPr>
        <p:spPr>
          <a:xfrm>
            <a:off x="214282" y="1066801"/>
            <a:ext cx="8715436" cy="4433902"/>
          </a:xfrm>
        </p:spPr>
        <p:txBody>
          <a:bodyPr>
            <a:normAutofit/>
          </a:bodyPr>
          <a:lstStyle/>
          <a:p>
            <a:pPr>
              <a:buFont typeface="Wingdings" charset="2"/>
              <a:buChar char="q"/>
            </a:pPr>
            <a:r>
              <a:rPr lang="en-US" b="1" dirty="0" smtClean="0"/>
              <a:t>What DECISIONS does my business make?</a:t>
            </a:r>
          </a:p>
          <a:p>
            <a:pPr lvl="1">
              <a:buFont typeface="Wingdings" charset="2"/>
              <a:buChar char="q"/>
            </a:pPr>
            <a:r>
              <a:rPr lang="en-US" dirty="0"/>
              <a:t>e</a:t>
            </a:r>
            <a:r>
              <a:rPr lang="en-US" dirty="0" smtClean="0"/>
              <a:t>.g. Which offer to send to which customer?</a:t>
            </a:r>
          </a:p>
          <a:p>
            <a:pPr>
              <a:buFont typeface="Wingdings" charset="2"/>
              <a:buChar char="q"/>
            </a:pPr>
            <a:r>
              <a:rPr lang="en-US" b="1" dirty="0" smtClean="0"/>
              <a:t>On what BASIS do I make those decisions?</a:t>
            </a:r>
          </a:p>
          <a:p>
            <a:pPr lvl="1">
              <a:buFont typeface="Wingdings" charset="2"/>
              <a:buChar char="q"/>
            </a:pPr>
            <a:r>
              <a:rPr lang="en-US" dirty="0"/>
              <a:t>e</a:t>
            </a:r>
            <a:r>
              <a:rPr lang="en-US" dirty="0" smtClean="0"/>
              <a:t>.g. Past purchase behaviors of those/similar customers?</a:t>
            </a:r>
          </a:p>
          <a:p>
            <a:pPr>
              <a:buFont typeface="Wingdings" charset="2"/>
              <a:buChar char="q"/>
            </a:pPr>
            <a:r>
              <a:rPr lang="en-US" b="1" dirty="0" smtClean="0"/>
              <a:t>How do I quantify SUCCESS of my decisions?</a:t>
            </a:r>
          </a:p>
          <a:p>
            <a:pPr lvl="1">
              <a:buFont typeface="Wingdings" charset="2"/>
              <a:buChar char="q"/>
            </a:pPr>
            <a:r>
              <a:rPr lang="en-US" dirty="0"/>
              <a:t>e</a:t>
            </a:r>
            <a:r>
              <a:rPr lang="en-US" dirty="0" smtClean="0"/>
              <a:t>.g. What fraction of offers get converted?</a:t>
            </a:r>
          </a:p>
        </p:txBody>
      </p:sp>
      <p:sp>
        <p:nvSpPr>
          <p:cNvPr id="4" name="Footer Placeholder 3"/>
          <p:cNvSpPr>
            <a:spLocks noGrp="1"/>
          </p:cNvSpPr>
          <p:nvPr>
            <p:ph type="ftr" sz="quarter" idx="11"/>
          </p:nvPr>
        </p:nvSpPr>
        <p:spPr/>
        <p:txBody>
          <a:bodyPr/>
          <a:lstStyle/>
          <a:p>
            <a:r>
              <a:rPr lang="en-US" smtClean="0"/>
              <a:t>Y. Lakshmi Prasad #08978784848</a:t>
            </a:r>
            <a:endParaRPr lang="en-US"/>
          </a:p>
        </p:txBody>
      </p:sp>
    </p:spTree>
    <p:extLst>
      <p:ext uri="{BB962C8B-B14F-4D97-AF65-F5344CB8AC3E}">
        <p14:creationId xmlns:p14="http://schemas.microsoft.com/office/powerpoint/2010/main" xmlns="" val="187106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838200"/>
          </a:xfrm>
        </p:spPr>
        <p:txBody>
          <a:bodyPr>
            <a:normAutofit/>
          </a:bodyPr>
          <a:lstStyle/>
          <a:p>
            <a:r>
              <a:rPr lang="en-US" sz="4000" dirty="0" smtClean="0"/>
              <a:t>Key Data Scientist Questions!</a:t>
            </a:r>
            <a:endParaRPr lang="en-IN" sz="4000" dirty="0"/>
          </a:p>
        </p:txBody>
      </p:sp>
      <p:sp>
        <p:nvSpPr>
          <p:cNvPr id="3" name="Content Placeholder 2"/>
          <p:cNvSpPr>
            <a:spLocks noGrp="1"/>
          </p:cNvSpPr>
          <p:nvPr>
            <p:ph idx="1"/>
          </p:nvPr>
        </p:nvSpPr>
        <p:spPr>
          <a:xfrm>
            <a:off x="428596" y="1219200"/>
            <a:ext cx="8501122" cy="5105400"/>
          </a:xfrm>
        </p:spPr>
        <p:txBody>
          <a:bodyPr/>
          <a:lstStyle/>
          <a:p>
            <a:pPr>
              <a:buFont typeface="Wingdings" charset="2"/>
              <a:buChar char="q"/>
            </a:pPr>
            <a:r>
              <a:rPr lang="en-US" b="1" dirty="0" smtClean="0"/>
              <a:t>What data should I collect to EVALUATE my decisions?</a:t>
            </a:r>
          </a:p>
          <a:p>
            <a:pPr lvl="1">
              <a:buFont typeface="Wingdings" charset="2"/>
              <a:buChar char="q"/>
            </a:pPr>
            <a:r>
              <a:rPr lang="en-US" dirty="0" smtClean="0"/>
              <a:t>e.g. Did customers redeem the coupons – after how long, how often.</a:t>
            </a:r>
          </a:p>
          <a:p>
            <a:pPr>
              <a:buFont typeface="Wingdings" charset="2"/>
              <a:buChar char="q"/>
            </a:pPr>
            <a:r>
              <a:rPr lang="en-US" b="1" dirty="0" smtClean="0"/>
              <a:t>What data should I collect to IMPROVE my decisions?</a:t>
            </a:r>
          </a:p>
          <a:p>
            <a:pPr lvl="1">
              <a:buFont typeface="Wingdings" charset="2"/>
              <a:buChar char="q"/>
            </a:pPr>
            <a:r>
              <a:rPr lang="en-US" dirty="0" smtClean="0"/>
              <a:t>e.g. Point of sales data, Social data, Reviews, etc.</a:t>
            </a:r>
          </a:p>
          <a:p>
            <a:pPr>
              <a:buFont typeface="Wingdings" charset="2"/>
              <a:buChar char="q"/>
            </a:pPr>
            <a:r>
              <a:rPr lang="en-US" b="1" dirty="0" smtClean="0"/>
              <a:t>How do I improve my MODELS from the data I collect?</a:t>
            </a:r>
          </a:p>
          <a:p>
            <a:pPr lvl="1">
              <a:buFont typeface="Wingdings" charset="2"/>
              <a:buChar char="q"/>
            </a:pPr>
            <a:r>
              <a:rPr lang="en-US" dirty="0" smtClean="0"/>
              <a:t>More data, More features, Better Modeling, More</a:t>
            </a:r>
            <a:endParaRPr lang="en-IN" dirty="0"/>
          </a:p>
        </p:txBody>
      </p:sp>
      <p:sp>
        <p:nvSpPr>
          <p:cNvPr id="4" name="Footer Placeholder 3"/>
          <p:cNvSpPr>
            <a:spLocks noGrp="1"/>
          </p:cNvSpPr>
          <p:nvPr>
            <p:ph type="ftr" sz="quarter" idx="11"/>
          </p:nvPr>
        </p:nvSpPr>
        <p:spPr/>
        <p:txBody>
          <a:bodyPr/>
          <a:lstStyle/>
          <a:p>
            <a:r>
              <a:rPr lang="en-US" smtClean="0"/>
              <a:t>Y. Lakshmi Prasad #08978784848</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85852" y="500042"/>
            <a:ext cx="7400948" cy="917596"/>
          </a:xfrm>
        </p:spPr>
        <p:txBody>
          <a:bodyPr/>
          <a:lstStyle/>
          <a:p>
            <a:r>
              <a:rPr lang="en-IN" dirty="0" smtClean="0"/>
              <a:t>Unsupervised Learning</a:t>
            </a:r>
            <a:endParaRPr lang="en-IN" dirty="0"/>
          </a:p>
        </p:txBody>
      </p:sp>
      <p:sp>
        <p:nvSpPr>
          <p:cNvPr id="2" name="Content Placeholder 1"/>
          <p:cNvSpPr>
            <a:spLocks noGrp="1"/>
          </p:cNvSpPr>
          <p:nvPr>
            <p:ph idx="1"/>
          </p:nvPr>
        </p:nvSpPr>
        <p:spPr>
          <a:xfrm>
            <a:off x="357158" y="1643050"/>
            <a:ext cx="8358246" cy="3643338"/>
          </a:xfrm>
        </p:spPr>
        <p:txBody>
          <a:bodyPr/>
          <a:lstStyle/>
          <a:p>
            <a:r>
              <a:rPr lang="en-IN" dirty="0" smtClean="0"/>
              <a:t>Unsupervised Learning is a machine learning task of exploring the data to derive some inferences/insights from the dataset.</a:t>
            </a:r>
          </a:p>
          <a:p>
            <a:r>
              <a:rPr lang="en-IN" dirty="0" smtClean="0"/>
              <a:t>The Target Variable or the Labelled class is not present in the Unsupervised Learning dataset.</a:t>
            </a:r>
            <a:endParaRPr lang="en-IN" dirty="0"/>
          </a:p>
        </p:txBody>
      </p:sp>
      <p:sp>
        <p:nvSpPr>
          <p:cNvPr id="4" name="Footer Placeholder 3"/>
          <p:cNvSpPr>
            <a:spLocks noGrp="1"/>
          </p:cNvSpPr>
          <p:nvPr>
            <p:ph type="ftr" sz="quarter" idx="11"/>
          </p:nvPr>
        </p:nvSpPr>
        <p:spPr/>
        <p:txBody>
          <a:bodyPr/>
          <a:lstStyle/>
          <a:p>
            <a:r>
              <a:rPr lang="en-US" smtClean="0"/>
              <a:t>Y. Lakshmi Prasad #08978784848</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7543800" cy="709634"/>
          </a:xfrm>
        </p:spPr>
        <p:txBody>
          <a:bodyPr>
            <a:normAutofit fontScale="90000"/>
          </a:bodyPr>
          <a:lstStyle/>
          <a:p>
            <a:r>
              <a:rPr lang="en-US" dirty="0" smtClean="0"/>
              <a:t>Unlabeled data – Lots and Lots!</a:t>
            </a:r>
            <a:endParaRPr lang="en-US" dirty="0"/>
          </a:p>
        </p:txBody>
      </p:sp>
      <p:sp>
        <p:nvSpPr>
          <p:cNvPr id="2" name="Content Placeholder 1"/>
          <p:cNvSpPr>
            <a:spLocks noGrp="1"/>
          </p:cNvSpPr>
          <p:nvPr>
            <p:ph idx="1"/>
          </p:nvPr>
        </p:nvSpPr>
        <p:spPr>
          <a:xfrm>
            <a:off x="4191000" y="1481329"/>
            <a:ext cx="4724400" cy="4005072"/>
          </a:xfrm>
        </p:spPr>
        <p:txBody>
          <a:bodyPr>
            <a:normAutofit lnSpcReduction="10000"/>
          </a:bodyPr>
          <a:lstStyle/>
          <a:p>
            <a:r>
              <a:rPr lang="en-US" sz="2800" dirty="0" smtClean="0"/>
              <a:t>Web Pages</a:t>
            </a:r>
          </a:p>
          <a:p>
            <a:r>
              <a:rPr lang="en-US" sz="2800" dirty="0" smtClean="0"/>
              <a:t>YouTube Videos</a:t>
            </a:r>
          </a:p>
          <a:p>
            <a:r>
              <a:rPr lang="en-US" sz="2800" dirty="0" smtClean="0"/>
              <a:t>LinkedIn Profiles</a:t>
            </a:r>
          </a:p>
          <a:p>
            <a:r>
              <a:rPr lang="en-US" sz="2800" dirty="0" err="1" smtClean="0"/>
              <a:t>Flipkart</a:t>
            </a:r>
            <a:r>
              <a:rPr lang="en-US" sz="2800" dirty="0" smtClean="0"/>
              <a:t> Transactions</a:t>
            </a:r>
          </a:p>
          <a:p>
            <a:r>
              <a:rPr lang="en-US" sz="2800" dirty="0" smtClean="0"/>
              <a:t>Your E-mails</a:t>
            </a:r>
          </a:p>
          <a:p>
            <a:r>
              <a:rPr lang="en-US" sz="2800" dirty="0" smtClean="0"/>
              <a:t>Earth Pixels</a:t>
            </a:r>
          </a:p>
          <a:p>
            <a:r>
              <a:rPr lang="en-US" sz="2800" dirty="0" smtClean="0"/>
              <a:t>Customer Base</a:t>
            </a:r>
          </a:p>
          <a:p>
            <a:r>
              <a:rPr lang="en-US" sz="2800" dirty="0" smtClean="0"/>
              <a:t>Gene Sequences</a:t>
            </a:r>
          </a:p>
          <a:p>
            <a:endParaRPr lang="en-US" dirty="0"/>
          </a:p>
        </p:txBody>
      </p:sp>
      <p:sp>
        <p:nvSpPr>
          <p:cNvPr id="7" name="Footer Placeholder 6"/>
          <p:cNvSpPr>
            <a:spLocks noGrp="1"/>
          </p:cNvSpPr>
          <p:nvPr>
            <p:ph type="ftr" sz="quarter" idx="11"/>
          </p:nvPr>
        </p:nvSpPr>
        <p:spPr/>
        <p:txBody>
          <a:bodyPr/>
          <a:lstStyle/>
          <a:p>
            <a:r>
              <a:rPr lang="en-US" smtClean="0"/>
              <a:t>Y. Lakshmi Prasad #08978784848</a:t>
            </a:r>
            <a:endParaRPr lang="en-US"/>
          </a:p>
        </p:txBody>
      </p:sp>
      <p:sp>
        <p:nvSpPr>
          <p:cNvPr id="5" name="Cloud 4"/>
          <p:cNvSpPr/>
          <p:nvPr/>
        </p:nvSpPr>
        <p:spPr>
          <a:xfrm>
            <a:off x="381000" y="1295400"/>
            <a:ext cx="3548790" cy="44196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419100" y="5842000"/>
            <a:ext cx="8382000" cy="8128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smtClean="0">
                <a:solidFill>
                  <a:srgbClr val="FF0000"/>
                </a:solidFill>
              </a:rPr>
              <a:t>Raw Unlabeled Data is typically very large. It is automatically collected as part of the process of data collection or data generation.</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7770813" cy="771524"/>
          </a:xfrm>
        </p:spPr>
        <p:txBody>
          <a:bodyPr>
            <a:normAutofit fontScale="90000"/>
          </a:bodyPr>
          <a:lstStyle/>
          <a:p>
            <a:r>
              <a:rPr lang="en-US" dirty="0" smtClean="0"/>
              <a:t>The beginning of Wisdom…</a:t>
            </a:r>
            <a:endParaRPr lang="en-US" dirty="0"/>
          </a:p>
        </p:txBody>
      </p:sp>
      <p:sp>
        <p:nvSpPr>
          <p:cNvPr id="6" name="Footer Placeholder 5"/>
          <p:cNvSpPr>
            <a:spLocks noGrp="1"/>
          </p:cNvSpPr>
          <p:nvPr>
            <p:ph type="ftr" sz="quarter" idx="11"/>
          </p:nvPr>
        </p:nvSpPr>
        <p:spPr/>
        <p:txBody>
          <a:bodyPr/>
          <a:lstStyle/>
          <a:p>
            <a:r>
              <a:rPr lang="en-US" smtClean="0"/>
              <a:t>Y. Lakshmi Prasad #08978784848</a:t>
            </a:r>
            <a:endParaRPr lang="en-US"/>
          </a:p>
        </p:txBody>
      </p:sp>
      <p:pic>
        <p:nvPicPr>
          <p:cNvPr id="4" name="'The beginning of wisdom...'.mp4">
            <a:hlinkClick r:id="" action="ppaction://media"/>
          </p:cNvPr>
          <p:cNvPicPr>
            <a:picLocks noChangeAspect="1"/>
          </p:cNvPicPr>
          <p:nvPr>
            <a:videoFile r:link="rId1"/>
            <p:extLst>
              <p:ext uri="{DAA4B4D4-6D71-4841-9C94-3DE7FCFB9230}">
                <p14:media xmlns="" xmlns:p14="http://schemas.microsoft.com/office/powerpoint/2010/main" r:embed=""/>
              </p:ext>
            </p:extLst>
          </p:nvPr>
        </p:nvPicPr>
        <p:blipFill>
          <a:blip r:embed="rId3"/>
          <a:stretch>
            <a:fillRect/>
          </a:stretch>
        </p:blipFill>
        <p:spPr>
          <a:xfrm>
            <a:off x="428596" y="1428736"/>
            <a:ext cx="8016348" cy="4840238"/>
          </a:xfrm>
          <a:prstGeom prst="rect">
            <a:avLst/>
          </a:prstGeom>
        </p:spPr>
      </p:pic>
      <p:sp>
        <p:nvSpPr>
          <p:cNvPr id="5" name="Rounded Rectangle 4"/>
          <p:cNvSpPr/>
          <p:nvPr/>
        </p:nvSpPr>
        <p:spPr>
          <a:xfrm>
            <a:off x="1143001" y="1981201"/>
            <a:ext cx="6444482" cy="270021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dirty="0" smtClean="0">
                <a:solidFill>
                  <a:srgbClr val="FF0000"/>
                </a:solidFill>
              </a:rPr>
              <a:t>The Most elementary and valuable statement in Science – The beginning of Wisdom is –     “</a:t>
            </a:r>
            <a:r>
              <a:rPr lang="en-US" sz="3200" b="1" dirty="0" smtClean="0">
                <a:solidFill>
                  <a:srgbClr val="FF0000"/>
                </a:solidFill>
              </a:rPr>
              <a:t>I do not know!</a:t>
            </a:r>
            <a:r>
              <a:rPr lang="en-US" sz="3200" dirty="0" smtClean="0">
                <a:solidFill>
                  <a:srgbClr val="FF0000"/>
                </a:solidFill>
              </a:rPr>
              <a:t>”  </a:t>
            </a:r>
            <a:endParaRPr lang="en-US" sz="3200" dirty="0">
              <a:solidFill>
                <a:srgbClr val="FF0000"/>
              </a:solidFill>
            </a:endParaRPr>
          </a:p>
        </p:txBody>
      </p:sp>
    </p:spTree>
    <p:extLst>
      <p:ext uri="{BB962C8B-B14F-4D97-AF65-F5344CB8AC3E}">
        <p14:creationId xmlns="" xmlns:p14="http://schemas.microsoft.com/office/powerpoint/2010/main" val="232836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video>
              <p:cMediaNode vol="80000">
                <p:cTn id="18" fill="hold" display="0">
                  <p:stCondLst>
                    <p:cond delay="indefinite"/>
                  </p:stCondLst>
                </p:cTn>
                <p:tgtEl>
                  <p:spTgt spid="4"/>
                </p:tgtEl>
              </p:cMediaNode>
            </p:video>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852" y="214290"/>
            <a:ext cx="7172348" cy="865594"/>
          </a:xfrm>
        </p:spPr>
        <p:txBody>
          <a:bodyPr/>
          <a:lstStyle/>
          <a:p>
            <a:r>
              <a:rPr lang="en-US" dirty="0" smtClean="0"/>
              <a:t>Unsupervised Learning</a:t>
            </a:r>
            <a:endParaRPr lang="en-US" dirty="0"/>
          </a:p>
        </p:txBody>
      </p:sp>
      <p:sp>
        <p:nvSpPr>
          <p:cNvPr id="4" name="Content Placeholder 3"/>
          <p:cNvSpPr>
            <a:spLocks noGrp="1"/>
          </p:cNvSpPr>
          <p:nvPr>
            <p:ph idx="1"/>
          </p:nvPr>
        </p:nvSpPr>
        <p:spPr>
          <a:xfrm>
            <a:off x="152400" y="1408677"/>
            <a:ext cx="8915400" cy="74196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normAutofit/>
          </a:bodyPr>
          <a:lstStyle/>
          <a:p>
            <a:pPr algn="ctr">
              <a:buNone/>
            </a:pPr>
            <a:r>
              <a:rPr lang="en-US" sz="2800" dirty="0" smtClean="0">
                <a:solidFill>
                  <a:srgbClr val="FF0000"/>
                </a:solidFill>
              </a:rPr>
              <a:t>Describe “</a:t>
            </a:r>
            <a:r>
              <a:rPr lang="en-US" sz="2800" b="1" dirty="0" smtClean="0">
                <a:solidFill>
                  <a:srgbClr val="FF0000"/>
                </a:solidFill>
              </a:rPr>
              <a:t>Structures</a:t>
            </a:r>
            <a:r>
              <a:rPr lang="en-US" sz="2800" dirty="0" smtClean="0">
                <a:solidFill>
                  <a:srgbClr val="FF0000"/>
                </a:solidFill>
              </a:rPr>
              <a:t>” and “Shape” in the data</a:t>
            </a:r>
            <a:endParaRPr lang="en-US" sz="2800" dirty="0">
              <a:solidFill>
                <a:srgbClr val="FF0000"/>
              </a:solidFill>
            </a:endParaRPr>
          </a:p>
        </p:txBody>
      </p:sp>
      <p:sp>
        <p:nvSpPr>
          <p:cNvPr id="10" name="Footer Placeholder 9"/>
          <p:cNvSpPr>
            <a:spLocks noGrp="1"/>
          </p:cNvSpPr>
          <p:nvPr>
            <p:ph type="ftr" sz="quarter" idx="11"/>
          </p:nvPr>
        </p:nvSpPr>
        <p:spPr/>
        <p:txBody>
          <a:bodyPr/>
          <a:lstStyle/>
          <a:p>
            <a:r>
              <a:rPr lang="en-US" smtClean="0"/>
              <a:t>Y. Lakshmi Prasad #08978784848</a:t>
            </a:r>
            <a:endParaRPr lang="en-US"/>
          </a:p>
        </p:txBody>
      </p:sp>
      <p:sp>
        <p:nvSpPr>
          <p:cNvPr id="5" name="Cloud 4"/>
          <p:cNvSpPr/>
          <p:nvPr/>
        </p:nvSpPr>
        <p:spPr>
          <a:xfrm>
            <a:off x="88900" y="2303039"/>
            <a:ext cx="3548790" cy="4194771"/>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rapezoid 5"/>
          <p:cNvSpPr/>
          <p:nvPr/>
        </p:nvSpPr>
        <p:spPr>
          <a:xfrm rot="5400000">
            <a:off x="5134531" y="1467099"/>
            <a:ext cx="891467" cy="2473730"/>
          </a:xfrm>
          <a:prstGeom prst="trapezoid">
            <a:avLst/>
          </a:prstGeom>
        </p:spPr>
        <p:style>
          <a:lnRef idx="1">
            <a:schemeClr val="accent5"/>
          </a:lnRef>
          <a:fillRef idx="3">
            <a:schemeClr val="accent5"/>
          </a:fillRef>
          <a:effectRef idx="2">
            <a:schemeClr val="accent5"/>
          </a:effectRef>
          <a:fontRef idx="minor">
            <a:schemeClr val="lt1"/>
          </a:fontRef>
        </p:style>
        <p:txBody>
          <a:bodyPr vert="vert270" rtlCol="0" anchor="ctr"/>
          <a:lstStyle/>
          <a:p>
            <a:pPr algn="ctr"/>
            <a:r>
              <a:rPr lang="en-US" b="1" dirty="0" smtClean="0">
                <a:solidFill>
                  <a:srgbClr val="FF0000"/>
                </a:solidFill>
              </a:rPr>
              <a:t>Dimensionality Reduction</a:t>
            </a:r>
            <a:endParaRPr lang="en-US" b="1" dirty="0">
              <a:solidFill>
                <a:srgbClr val="FF0000"/>
              </a:solidFill>
            </a:endParaRPr>
          </a:p>
        </p:txBody>
      </p:sp>
      <p:sp>
        <p:nvSpPr>
          <p:cNvPr id="7" name="Trapezoid 6"/>
          <p:cNvSpPr/>
          <p:nvPr/>
        </p:nvSpPr>
        <p:spPr>
          <a:xfrm rot="5400000">
            <a:off x="5148817" y="2494993"/>
            <a:ext cx="891467" cy="2473730"/>
          </a:xfrm>
          <a:prstGeom prst="trapezoid">
            <a:avLst/>
          </a:prstGeom>
        </p:spPr>
        <p:style>
          <a:lnRef idx="1">
            <a:schemeClr val="accent5"/>
          </a:lnRef>
          <a:fillRef idx="3">
            <a:schemeClr val="accent5"/>
          </a:fillRef>
          <a:effectRef idx="2">
            <a:schemeClr val="accent5"/>
          </a:effectRef>
          <a:fontRef idx="minor">
            <a:schemeClr val="lt1"/>
          </a:fontRef>
        </p:style>
        <p:txBody>
          <a:bodyPr vert="vert270" rtlCol="0" anchor="ctr"/>
          <a:lstStyle/>
          <a:p>
            <a:pPr algn="ctr"/>
            <a:r>
              <a:rPr lang="en-US" b="1" dirty="0" smtClean="0">
                <a:solidFill>
                  <a:srgbClr val="FF0000"/>
                </a:solidFill>
              </a:rPr>
              <a:t>Clustering</a:t>
            </a:r>
            <a:endParaRPr lang="en-US" b="1" dirty="0">
              <a:solidFill>
                <a:srgbClr val="FF0000"/>
              </a:solidFill>
            </a:endParaRPr>
          </a:p>
        </p:txBody>
      </p:sp>
      <p:sp>
        <p:nvSpPr>
          <p:cNvPr id="8" name="Trapezoid 7"/>
          <p:cNvSpPr/>
          <p:nvPr/>
        </p:nvSpPr>
        <p:spPr>
          <a:xfrm rot="5400000">
            <a:off x="5134530" y="3536912"/>
            <a:ext cx="891466" cy="2473730"/>
          </a:xfrm>
          <a:prstGeom prst="trapezoid">
            <a:avLst/>
          </a:prstGeom>
        </p:spPr>
        <p:style>
          <a:lnRef idx="1">
            <a:schemeClr val="accent5"/>
          </a:lnRef>
          <a:fillRef idx="3">
            <a:schemeClr val="accent5"/>
          </a:fillRef>
          <a:effectRef idx="2">
            <a:schemeClr val="accent5"/>
          </a:effectRef>
          <a:fontRef idx="minor">
            <a:schemeClr val="lt1"/>
          </a:fontRef>
        </p:style>
        <p:txBody>
          <a:bodyPr vert="vert270" rtlCol="0" anchor="ctr"/>
          <a:lstStyle/>
          <a:p>
            <a:pPr algn="ctr"/>
            <a:r>
              <a:rPr lang="en-US" b="1" dirty="0" smtClean="0">
                <a:solidFill>
                  <a:srgbClr val="FF0000"/>
                </a:solidFill>
              </a:rPr>
              <a:t>Density</a:t>
            </a:r>
            <a:r>
              <a:rPr lang="en-US" b="1" dirty="0" smtClean="0"/>
              <a:t> </a:t>
            </a:r>
            <a:r>
              <a:rPr lang="en-US" b="1" dirty="0" smtClean="0">
                <a:solidFill>
                  <a:srgbClr val="FF0000"/>
                </a:solidFill>
              </a:rPr>
              <a:t>Estimation</a:t>
            </a:r>
            <a:endParaRPr lang="en-US" b="1" dirty="0">
              <a:solidFill>
                <a:srgbClr val="FF0000"/>
              </a:solidFill>
            </a:endParaRPr>
          </a:p>
        </p:txBody>
      </p:sp>
      <p:sp>
        <p:nvSpPr>
          <p:cNvPr id="9" name="Trapezoid 8"/>
          <p:cNvSpPr/>
          <p:nvPr/>
        </p:nvSpPr>
        <p:spPr>
          <a:xfrm rot="5400000">
            <a:off x="5134531" y="4580777"/>
            <a:ext cx="891466" cy="2473732"/>
          </a:xfrm>
          <a:prstGeom prst="trapezoid">
            <a:avLst/>
          </a:prstGeom>
        </p:spPr>
        <p:style>
          <a:lnRef idx="1">
            <a:schemeClr val="accent5"/>
          </a:lnRef>
          <a:fillRef idx="3">
            <a:schemeClr val="accent5"/>
          </a:fillRef>
          <a:effectRef idx="2">
            <a:schemeClr val="accent5"/>
          </a:effectRef>
          <a:fontRef idx="minor">
            <a:schemeClr val="lt1"/>
          </a:fontRef>
        </p:style>
        <p:txBody>
          <a:bodyPr vert="vert270" rtlCol="0" anchor="ctr"/>
          <a:lstStyle/>
          <a:p>
            <a:pPr algn="ctr"/>
            <a:r>
              <a:rPr lang="en-US" b="1" dirty="0" smtClean="0">
                <a:solidFill>
                  <a:srgbClr val="FF0000"/>
                </a:solidFill>
              </a:rPr>
              <a:t>Pattern</a:t>
            </a:r>
            <a:r>
              <a:rPr lang="en-US" b="1" dirty="0" smtClean="0"/>
              <a:t> </a:t>
            </a:r>
            <a:r>
              <a:rPr lang="en-US" b="1" dirty="0" smtClean="0">
                <a:solidFill>
                  <a:srgbClr val="FF0000"/>
                </a:solidFill>
              </a:rPr>
              <a:t>Mining</a:t>
            </a:r>
            <a:endParaRPr lang="en-US" b="1" dirty="0">
              <a:solidFill>
                <a:srgbClr val="FF0000"/>
              </a:solidFill>
            </a:endParaRPr>
          </a:p>
        </p:txBody>
      </p:sp>
    </p:spTree>
  </p:cSld>
  <p:clrMapOvr>
    <a:masterClrMapping/>
  </p:clrMapOvr>
  <p:transition>
    <p:check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152400"/>
            <a:ext cx="7543800" cy="1066800"/>
          </a:xfrm>
        </p:spPr>
        <p:txBody>
          <a:bodyPr/>
          <a:lstStyle/>
          <a:p>
            <a:r>
              <a:rPr lang="en-US" dirty="0" smtClean="0"/>
              <a:t>    Clustering</a:t>
            </a:r>
            <a:endParaRPr lang="en-US" dirty="0"/>
          </a:p>
        </p:txBody>
      </p:sp>
      <p:sp>
        <p:nvSpPr>
          <p:cNvPr id="2" name="Content Placeholder 1"/>
          <p:cNvSpPr>
            <a:spLocks noGrp="1"/>
          </p:cNvSpPr>
          <p:nvPr>
            <p:ph idx="1"/>
          </p:nvPr>
        </p:nvSpPr>
        <p:spPr>
          <a:xfrm>
            <a:off x="214282" y="4572000"/>
            <a:ext cx="8715436" cy="1752600"/>
          </a:xfrm>
        </p:spPr>
        <p:txBody>
          <a:bodyPr>
            <a:normAutofit lnSpcReduction="10000"/>
          </a:bodyPr>
          <a:lstStyle/>
          <a:p>
            <a:r>
              <a:rPr lang="en-US" dirty="0" smtClean="0"/>
              <a:t>Data = “</a:t>
            </a:r>
            <a:r>
              <a:rPr lang="en-US" b="1" dirty="0" smtClean="0"/>
              <a:t>groups of similar</a:t>
            </a:r>
            <a:r>
              <a:rPr lang="en-US" dirty="0" smtClean="0"/>
              <a:t>” points + </a:t>
            </a:r>
            <a:r>
              <a:rPr lang="en-US" b="1" dirty="0" smtClean="0"/>
              <a:t>background noise</a:t>
            </a:r>
          </a:p>
          <a:p>
            <a:r>
              <a:rPr lang="en-US" b="1" dirty="0" smtClean="0"/>
              <a:t>Clustering</a:t>
            </a:r>
            <a:r>
              <a:rPr lang="en-US" dirty="0" smtClean="0"/>
              <a:t> – overlapping / non-overlapping, hierarchical / partition</a:t>
            </a:r>
          </a:p>
          <a:p>
            <a:r>
              <a:rPr lang="en-US" dirty="0" smtClean="0"/>
              <a:t>Ex: Customer Segmentation, Web page types, Gene types.</a:t>
            </a:r>
          </a:p>
          <a:p>
            <a:endParaRPr lang="en-US" dirty="0"/>
          </a:p>
        </p:txBody>
      </p:sp>
      <p:sp>
        <p:nvSpPr>
          <p:cNvPr id="6" name="Footer Placeholder 5"/>
          <p:cNvSpPr>
            <a:spLocks noGrp="1"/>
          </p:cNvSpPr>
          <p:nvPr>
            <p:ph type="ftr" sz="quarter" idx="11"/>
          </p:nvPr>
        </p:nvSpPr>
        <p:spPr/>
        <p:txBody>
          <a:bodyPr/>
          <a:lstStyle/>
          <a:p>
            <a:r>
              <a:rPr lang="en-US" smtClean="0"/>
              <a:t>Y. Lakshmi Prasad #08978784848</a:t>
            </a:r>
            <a:endParaRPr lang="en-US"/>
          </a:p>
        </p:txBody>
      </p:sp>
      <p:sp>
        <p:nvSpPr>
          <p:cNvPr id="4" name="Cloud 3"/>
          <p:cNvSpPr/>
          <p:nvPr/>
        </p:nvSpPr>
        <p:spPr>
          <a:xfrm>
            <a:off x="193723" y="1173041"/>
            <a:ext cx="3282531" cy="3260848"/>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Screen Shot 2015-06-04 at 11.11.24 A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251145" y="1280661"/>
            <a:ext cx="3756077" cy="3294804"/>
          </a:xfrm>
          <a:prstGeom prst="rect">
            <a:avLst/>
          </a:prstGeom>
        </p:spPr>
      </p:pic>
    </p:spTree>
  </p:cSld>
  <p:clrMapOvr>
    <a:masterClrMapping/>
  </p:clrMapOvr>
  <p:transition>
    <p:cover dir="l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152400"/>
            <a:ext cx="7715280" cy="776270"/>
          </a:xfrm>
        </p:spPr>
        <p:txBody>
          <a:bodyPr>
            <a:normAutofit fontScale="90000"/>
          </a:bodyPr>
          <a:lstStyle/>
          <a:p>
            <a:r>
              <a:rPr lang="en-US" dirty="0" smtClean="0"/>
              <a:t> Dimensionality Reduction</a:t>
            </a:r>
            <a:endParaRPr lang="en-US" dirty="0"/>
          </a:p>
        </p:txBody>
      </p:sp>
      <p:sp>
        <p:nvSpPr>
          <p:cNvPr id="2" name="Content Placeholder 1"/>
          <p:cNvSpPr>
            <a:spLocks noGrp="1"/>
          </p:cNvSpPr>
          <p:nvPr>
            <p:ph idx="1"/>
          </p:nvPr>
        </p:nvSpPr>
        <p:spPr>
          <a:xfrm>
            <a:off x="357158" y="4500570"/>
            <a:ext cx="8329642" cy="1976430"/>
          </a:xfrm>
        </p:spPr>
        <p:txBody>
          <a:bodyPr>
            <a:normAutofit fontScale="92500" lnSpcReduction="10000"/>
          </a:bodyPr>
          <a:lstStyle/>
          <a:p>
            <a:r>
              <a:rPr lang="en-US" dirty="0" smtClean="0"/>
              <a:t>Features in the data might be “</a:t>
            </a:r>
            <a:r>
              <a:rPr lang="en-US" b="1" dirty="0" smtClean="0"/>
              <a:t>correlated</a:t>
            </a:r>
            <a:r>
              <a:rPr lang="en-US" dirty="0" smtClean="0"/>
              <a:t>”</a:t>
            </a:r>
          </a:p>
          <a:p>
            <a:r>
              <a:rPr lang="en-US" dirty="0" smtClean="0"/>
              <a:t>Number of “</a:t>
            </a:r>
            <a:r>
              <a:rPr lang="en-US" b="1" dirty="0" smtClean="0"/>
              <a:t>Independent</a:t>
            </a:r>
            <a:r>
              <a:rPr lang="en-US" dirty="0" smtClean="0"/>
              <a:t>” features &lt; Total number of features!</a:t>
            </a:r>
          </a:p>
          <a:p>
            <a:r>
              <a:rPr lang="en-US" dirty="0" smtClean="0"/>
              <a:t>Dimensionality Reduction used for </a:t>
            </a:r>
            <a:r>
              <a:rPr lang="en-US" b="1" dirty="0" smtClean="0"/>
              <a:t>Modeling</a:t>
            </a:r>
            <a:r>
              <a:rPr lang="en-US" dirty="0" smtClean="0"/>
              <a:t> and </a:t>
            </a:r>
            <a:r>
              <a:rPr lang="en-US" b="1" dirty="0" smtClean="0"/>
              <a:t>Visualization</a:t>
            </a:r>
          </a:p>
          <a:p>
            <a:endParaRPr lang="en-US" dirty="0"/>
          </a:p>
        </p:txBody>
      </p:sp>
      <p:sp>
        <p:nvSpPr>
          <p:cNvPr id="8" name="Footer Placeholder 7"/>
          <p:cNvSpPr>
            <a:spLocks noGrp="1"/>
          </p:cNvSpPr>
          <p:nvPr>
            <p:ph type="ftr" sz="quarter" idx="11"/>
          </p:nvPr>
        </p:nvSpPr>
        <p:spPr/>
        <p:txBody>
          <a:bodyPr/>
          <a:lstStyle/>
          <a:p>
            <a:r>
              <a:rPr lang="en-US" smtClean="0"/>
              <a:t>Y. Lakshmi Prasad #08978784848</a:t>
            </a:r>
            <a:endParaRPr lang="en-US"/>
          </a:p>
        </p:txBody>
      </p:sp>
      <p:sp>
        <p:nvSpPr>
          <p:cNvPr id="4" name="Cloud 3"/>
          <p:cNvSpPr/>
          <p:nvPr/>
        </p:nvSpPr>
        <p:spPr>
          <a:xfrm>
            <a:off x="193723" y="1173041"/>
            <a:ext cx="3282531" cy="3260848"/>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Screen Shot 2013-09-09 at 7.15.42 PM.png"/>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4343400" y="1173041"/>
            <a:ext cx="3943376" cy="2877908"/>
          </a:xfrm>
          <a:prstGeom prst="rect">
            <a:avLst/>
          </a:prstGeom>
        </p:spPr>
      </p:pic>
      <p:sp>
        <p:nvSpPr>
          <p:cNvPr id="6" name="TextBox 5"/>
          <p:cNvSpPr txBox="1"/>
          <p:nvPr/>
        </p:nvSpPr>
        <p:spPr>
          <a:xfrm rot="16200000">
            <a:off x="3226186" y="2565014"/>
            <a:ext cx="1689360" cy="369332"/>
          </a:xfrm>
          <a:prstGeom prst="rect">
            <a:avLst/>
          </a:prstGeom>
          <a:noFill/>
        </p:spPr>
        <p:txBody>
          <a:bodyPr wrap="none" rtlCol="0">
            <a:spAutoFit/>
          </a:bodyPr>
          <a:lstStyle/>
          <a:p>
            <a:r>
              <a:rPr lang="en-US" dirty="0" smtClean="0"/>
              <a:t>Income Level</a:t>
            </a:r>
            <a:endParaRPr lang="en-US" dirty="0"/>
          </a:p>
        </p:txBody>
      </p:sp>
      <p:sp>
        <p:nvSpPr>
          <p:cNvPr id="7" name="TextBox 6"/>
          <p:cNvSpPr txBox="1"/>
          <p:nvPr/>
        </p:nvSpPr>
        <p:spPr>
          <a:xfrm>
            <a:off x="4857752" y="4000504"/>
            <a:ext cx="2494510" cy="369332"/>
          </a:xfrm>
          <a:prstGeom prst="rect">
            <a:avLst/>
          </a:prstGeom>
          <a:noFill/>
        </p:spPr>
        <p:txBody>
          <a:bodyPr wrap="square" rtlCol="0">
            <a:spAutoFit/>
          </a:bodyPr>
          <a:lstStyle/>
          <a:p>
            <a:r>
              <a:rPr lang="en-US" dirty="0" smtClean="0"/>
              <a:t>      Education Level</a:t>
            </a:r>
            <a:endParaRPr lang="en-US" dirty="0"/>
          </a:p>
        </p:txBody>
      </p:sp>
    </p:spTree>
  </p:cSld>
  <p:clrMapOvr>
    <a:masterClrMapping/>
  </p:clrMapOvr>
  <p:transition>
    <p:strips/>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7348566" cy="776270"/>
          </a:xfrm>
        </p:spPr>
        <p:txBody>
          <a:bodyPr>
            <a:normAutofit fontScale="90000"/>
          </a:bodyPr>
          <a:lstStyle/>
          <a:p>
            <a:r>
              <a:rPr lang="en-US" dirty="0" smtClean="0"/>
              <a:t>  Density Estimation</a:t>
            </a:r>
            <a:endParaRPr lang="en-US" dirty="0"/>
          </a:p>
        </p:txBody>
      </p:sp>
      <p:sp>
        <p:nvSpPr>
          <p:cNvPr id="3" name="Content Placeholder 2"/>
          <p:cNvSpPr>
            <a:spLocks noGrp="1"/>
          </p:cNvSpPr>
          <p:nvPr>
            <p:ph idx="1"/>
          </p:nvPr>
        </p:nvSpPr>
        <p:spPr>
          <a:xfrm>
            <a:off x="457200" y="4267200"/>
            <a:ext cx="8229600" cy="1981200"/>
          </a:xfrm>
        </p:spPr>
        <p:txBody>
          <a:bodyPr>
            <a:normAutofit/>
          </a:bodyPr>
          <a:lstStyle/>
          <a:p>
            <a:r>
              <a:rPr lang="en-US" dirty="0" smtClean="0"/>
              <a:t>How likely is it to see a data point? P(</a:t>
            </a:r>
            <a:r>
              <a:rPr lang="en-US" b="1" dirty="0" smtClean="0"/>
              <a:t>x</a:t>
            </a:r>
            <a:r>
              <a:rPr lang="en-US" dirty="0" smtClean="0"/>
              <a:t>)</a:t>
            </a:r>
          </a:p>
          <a:p>
            <a:r>
              <a:rPr lang="en-US" dirty="0" smtClean="0"/>
              <a:t>Used in Bayesian Learning, Outlier Detection, Fraud applications</a:t>
            </a:r>
          </a:p>
          <a:p>
            <a:r>
              <a:rPr lang="en-US" dirty="0" smtClean="0"/>
              <a:t>At the heart of Machine Learning!</a:t>
            </a:r>
          </a:p>
          <a:p>
            <a:endParaRPr lang="en-US" dirty="0"/>
          </a:p>
        </p:txBody>
      </p:sp>
      <p:sp>
        <p:nvSpPr>
          <p:cNvPr id="6" name="Footer Placeholder 5"/>
          <p:cNvSpPr>
            <a:spLocks noGrp="1"/>
          </p:cNvSpPr>
          <p:nvPr>
            <p:ph type="ftr" sz="quarter" idx="11"/>
          </p:nvPr>
        </p:nvSpPr>
        <p:spPr/>
        <p:txBody>
          <a:bodyPr/>
          <a:lstStyle/>
          <a:p>
            <a:r>
              <a:rPr lang="en-US" smtClean="0"/>
              <a:t>Y. Lakshmi Prasad #08978784848</a:t>
            </a:r>
            <a:endParaRPr lang="en-US"/>
          </a:p>
        </p:txBody>
      </p:sp>
      <p:sp>
        <p:nvSpPr>
          <p:cNvPr id="4" name="Cloud 3"/>
          <p:cNvSpPr/>
          <p:nvPr/>
        </p:nvSpPr>
        <p:spPr>
          <a:xfrm>
            <a:off x="193723" y="1173041"/>
            <a:ext cx="3282531" cy="2941759"/>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5527" t="21780" r="5495" b="4571"/>
          <a:stretch/>
        </p:blipFill>
        <p:spPr>
          <a:xfrm>
            <a:off x="3657600" y="1143000"/>
            <a:ext cx="4820510" cy="3124200"/>
          </a:xfrm>
          <a:prstGeom prst="rect">
            <a:avLst/>
          </a:prstGeom>
        </p:spPr>
      </p:pic>
    </p:spTree>
  </p:cSld>
  <p:clrMapOvr>
    <a:masterClrMapping/>
  </p:clrMapOvr>
  <p:transition>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85852" y="152400"/>
            <a:ext cx="7400948" cy="776270"/>
          </a:xfrm>
        </p:spPr>
        <p:txBody>
          <a:bodyPr>
            <a:normAutofit fontScale="90000"/>
          </a:bodyPr>
          <a:lstStyle/>
          <a:p>
            <a:r>
              <a:rPr lang="en-US" dirty="0" smtClean="0"/>
              <a:t> Pattern Mining</a:t>
            </a:r>
            <a:endParaRPr lang="en-US" dirty="0"/>
          </a:p>
        </p:txBody>
      </p:sp>
      <p:sp>
        <p:nvSpPr>
          <p:cNvPr id="2" name="Content Placeholder 1"/>
          <p:cNvSpPr>
            <a:spLocks noGrp="1"/>
          </p:cNvSpPr>
          <p:nvPr>
            <p:ph idx="1"/>
          </p:nvPr>
        </p:nvSpPr>
        <p:spPr>
          <a:xfrm>
            <a:off x="457200" y="4495800"/>
            <a:ext cx="8229600" cy="1752600"/>
          </a:xfrm>
        </p:spPr>
        <p:txBody>
          <a:bodyPr>
            <a:normAutofit/>
          </a:bodyPr>
          <a:lstStyle/>
          <a:p>
            <a:r>
              <a:rPr lang="en-US" dirty="0" smtClean="0"/>
              <a:t>What are the most “common” patterns in the data?</a:t>
            </a:r>
          </a:p>
          <a:p>
            <a:r>
              <a:rPr lang="en-US" dirty="0" smtClean="0"/>
              <a:t>How do I find those patterns efficiently?</a:t>
            </a:r>
          </a:p>
          <a:p>
            <a:r>
              <a:rPr lang="en-US" dirty="0" smtClean="0"/>
              <a:t>How can I use them in making business decisions?</a:t>
            </a:r>
            <a:endParaRPr lang="en-US" dirty="0"/>
          </a:p>
        </p:txBody>
      </p:sp>
      <p:sp>
        <p:nvSpPr>
          <p:cNvPr id="6" name="Footer Placeholder 5"/>
          <p:cNvSpPr>
            <a:spLocks noGrp="1"/>
          </p:cNvSpPr>
          <p:nvPr>
            <p:ph type="ftr" sz="quarter" idx="11"/>
          </p:nvPr>
        </p:nvSpPr>
        <p:spPr/>
        <p:txBody>
          <a:bodyPr/>
          <a:lstStyle/>
          <a:p>
            <a:r>
              <a:rPr lang="en-US" smtClean="0"/>
              <a:t>Y. Lakshmi Prasad #08978784848</a:t>
            </a:r>
            <a:endParaRPr lang="en-US"/>
          </a:p>
        </p:txBody>
      </p:sp>
      <p:sp>
        <p:nvSpPr>
          <p:cNvPr id="4" name="Cloud 3"/>
          <p:cNvSpPr/>
          <p:nvPr/>
        </p:nvSpPr>
        <p:spPr>
          <a:xfrm>
            <a:off x="193723" y="1173041"/>
            <a:ext cx="3282531" cy="3260848"/>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3714744" y="1071546"/>
            <a:ext cx="4329718" cy="3352800"/>
          </a:xfrm>
          <a:prstGeom prst="rect">
            <a:avLst/>
          </a:prstGeom>
        </p:spPr>
      </p:pic>
    </p:spTree>
  </p:cSld>
  <p:clrMapOvr>
    <a:masterClrMapping/>
  </p:clrMapOvr>
  <p:transition>
    <p:zo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077200" cy="838200"/>
          </a:xfrm>
        </p:spPr>
        <p:txBody>
          <a:bodyPr>
            <a:normAutofit fontScale="90000"/>
          </a:bodyPr>
          <a:lstStyle/>
          <a:p>
            <a:r>
              <a:rPr lang="en-US" dirty="0" smtClean="0"/>
              <a:t>Labeled Data – very small subset</a:t>
            </a:r>
            <a:endParaRPr lang="en-US" dirty="0"/>
          </a:p>
        </p:txBody>
      </p:sp>
      <p:sp>
        <p:nvSpPr>
          <p:cNvPr id="3" name="Content Placeholder 2"/>
          <p:cNvSpPr>
            <a:spLocks noGrp="1"/>
          </p:cNvSpPr>
          <p:nvPr>
            <p:ph idx="1"/>
          </p:nvPr>
        </p:nvSpPr>
        <p:spPr>
          <a:xfrm>
            <a:off x="3143240" y="1417638"/>
            <a:ext cx="5786478" cy="3700271"/>
          </a:xfrm>
        </p:spPr>
        <p:txBody>
          <a:bodyPr>
            <a:normAutofit/>
          </a:bodyPr>
          <a:lstStyle/>
          <a:p>
            <a:r>
              <a:rPr lang="en-US" sz="2400" dirty="0" smtClean="0"/>
              <a:t>Web Pages </a:t>
            </a:r>
            <a:r>
              <a:rPr lang="en-US" sz="2400" dirty="0" smtClean="0">
                <a:sym typeface="Wingdings"/>
              </a:rPr>
              <a:t> {Spam | Not-Spam}</a:t>
            </a:r>
            <a:endParaRPr lang="en-US" sz="2400" dirty="0" smtClean="0"/>
          </a:p>
          <a:p>
            <a:r>
              <a:rPr lang="en-US" sz="2400" dirty="0" smtClean="0"/>
              <a:t>YouTube Videos </a:t>
            </a:r>
            <a:r>
              <a:rPr lang="en-US" sz="2400" dirty="0" smtClean="0">
                <a:sym typeface="Wingdings"/>
              </a:rPr>
              <a:t> { Cartoon | not}</a:t>
            </a:r>
            <a:endParaRPr lang="en-US" sz="2400" dirty="0" smtClean="0"/>
          </a:p>
          <a:p>
            <a:r>
              <a:rPr lang="en-US" sz="2400" dirty="0" smtClean="0"/>
              <a:t>LinkedIn Profiles </a:t>
            </a:r>
            <a:r>
              <a:rPr lang="en-US" sz="2400" dirty="0" smtClean="0">
                <a:sym typeface="Wingdings"/>
              </a:rPr>
              <a:t> { Job | not-Job}</a:t>
            </a:r>
            <a:endParaRPr lang="en-US" sz="2400" dirty="0" smtClean="0"/>
          </a:p>
          <a:p>
            <a:r>
              <a:rPr lang="en-US" sz="2400" dirty="0" smtClean="0"/>
              <a:t>Flip kart Transactions </a:t>
            </a:r>
            <a:r>
              <a:rPr lang="en-US" sz="2400" dirty="0" smtClean="0">
                <a:sym typeface="Wingdings"/>
              </a:rPr>
              <a:t> {Churn | not}</a:t>
            </a:r>
            <a:endParaRPr lang="en-US" sz="2400" dirty="0" smtClean="0"/>
          </a:p>
          <a:p>
            <a:r>
              <a:rPr lang="en-US" sz="2400" dirty="0" smtClean="0"/>
              <a:t>Your E-mails </a:t>
            </a:r>
            <a:r>
              <a:rPr lang="en-US" sz="2400" dirty="0" smtClean="0">
                <a:sym typeface="Wingdings"/>
              </a:rPr>
              <a:t> {</a:t>
            </a:r>
            <a:r>
              <a:rPr lang="en-US" sz="2400" dirty="0" err="1" smtClean="0">
                <a:sym typeface="Wingdings"/>
              </a:rPr>
              <a:t>Main|Promo|Spam</a:t>
            </a:r>
            <a:r>
              <a:rPr lang="en-US" sz="2400" dirty="0" smtClean="0">
                <a:sym typeface="Wingdings"/>
              </a:rPr>
              <a:t>}</a:t>
            </a:r>
            <a:endParaRPr lang="en-US" sz="2400" dirty="0" smtClean="0"/>
          </a:p>
          <a:p>
            <a:r>
              <a:rPr lang="en-US" sz="2400" dirty="0" smtClean="0"/>
              <a:t>Earth Pixels </a:t>
            </a:r>
            <a:r>
              <a:rPr lang="en-US" sz="2400" dirty="0" smtClean="0">
                <a:sym typeface="Wingdings"/>
              </a:rPr>
              <a:t> {</a:t>
            </a:r>
            <a:r>
              <a:rPr lang="en-US" sz="2400" dirty="0" err="1" smtClean="0">
                <a:sym typeface="Wingdings"/>
              </a:rPr>
              <a:t>Land|Water|Crop</a:t>
            </a:r>
            <a:r>
              <a:rPr lang="en-US" sz="2400" dirty="0" smtClean="0">
                <a:sym typeface="Wingdings"/>
              </a:rPr>
              <a:t>}</a:t>
            </a:r>
            <a:endParaRPr lang="en-US" sz="2400" dirty="0" smtClean="0"/>
          </a:p>
          <a:p>
            <a:r>
              <a:rPr lang="en-US" sz="2400" dirty="0" smtClean="0"/>
              <a:t>Customer Base </a:t>
            </a:r>
            <a:r>
              <a:rPr lang="en-US" sz="2400" dirty="0" smtClean="0">
                <a:sym typeface="Wingdings"/>
              </a:rPr>
              <a:t> {</a:t>
            </a:r>
            <a:r>
              <a:rPr lang="en-US" sz="2400" dirty="0" err="1" smtClean="0">
                <a:sym typeface="Wingdings"/>
              </a:rPr>
              <a:t>Lifestage</a:t>
            </a:r>
            <a:r>
              <a:rPr lang="en-US" sz="2400" dirty="0" smtClean="0">
                <a:sym typeface="Wingdings"/>
              </a:rPr>
              <a:t>}</a:t>
            </a:r>
            <a:endParaRPr lang="en-US" sz="2400" dirty="0" smtClean="0"/>
          </a:p>
          <a:p>
            <a:r>
              <a:rPr lang="en-US" sz="2400" dirty="0" smtClean="0"/>
              <a:t>Gene Sequences </a:t>
            </a:r>
            <a:r>
              <a:rPr lang="en-US" sz="2400" dirty="0" smtClean="0">
                <a:sym typeface="Wingdings"/>
              </a:rPr>
              <a:t> {</a:t>
            </a:r>
            <a:r>
              <a:rPr lang="en-US" sz="2400" dirty="0" err="1" smtClean="0">
                <a:sym typeface="Wingdings"/>
              </a:rPr>
              <a:t>Diabetes|not</a:t>
            </a:r>
            <a:r>
              <a:rPr lang="en-US" sz="2400" dirty="0" smtClean="0">
                <a:sym typeface="Wingdings"/>
              </a:rPr>
              <a:t>}</a:t>
            </a:r>
            <a:endParaRPr lang="en-US" sz="2400" dirty="0" smtClean="0"/>
          </a:p>
          <a:p>
            <a:endParaRPr lang="en-US" dirty="0"/>
          </a:p>
        </p:txBody>
      </p:sp>
      <p:sp>
        <p:nvSpPr>
          <p:cNvPr id="7" name="Footer Placeholder 6"/>
          <p:cNvSpPr>
            <a:spLocks noGrp="1"/>
          </p:cNvSpPr>
          <p:nvPr>
            <p:ph type="ftr" sz="quarter" idx="11"/>
          </p:nvPr>
        </p:nvSpPr>
        <p:spPr/>
        <p:txBody>
          <a:bodyPr/>
          <a:lstStyle/>
          <a:p>
            <a:r>
              <a:rPr lang="en-US" smtClean="0"/>
              <a:t>Y. Lakshmi Prasad #08978784848</a:t>
            </a:r>
            <a:endParaRPr lang="en-US"/>
          </a:p>
        </p:txBody>
      </p:sp>
      <p:sp>
        <p:nvSpPr>
          <p:cNvPr id="4" name="Cloud 3"/>
          <p:cNvSpPr/>
          <p:nvPr/>
        </p:nvSpPr>
        <p:spPr>
          <a:xfrm>
            <a:off x="88900" y="1206500"/>
            <a:ext cx="3035300" cy="41275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loud 4"/>
          <p:cNvSpPr/>
          <p:nvPr/>
        </p:nvSpPr>
        <p:spPr>
          <a:xfrm>
            <a:off x="882516" y="2793126"/>
            <a:ext cx="774893" cy="850188"/>
          </a:xfrm>
          <a:prstGeom prst="clou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ounded Rectangle 5"/>
          <p:cNvSpPr/>
          <p:nvPr/>
        </p:nvSpPr>
        <p:spPr>
          <a:xfrm>
            <a:off x="457200" y="5486400"/>
            <a:ext cx="8382000" cy="8128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smtClean="0">
                <a:solidFill>
                  <a:srgbClr val="FF0000"/>
                </a:solidFill>
              </a:rPr>
              <a:t>Labeled Data is typically very small subset of Unlabeled data. There is a COST involved in labeling each data point.</a:t>
            </a:r>
            <a:endParaRPr lang="en-US" b="1" dirty="0">
              <a:solidFill>
                <a:srgbClr val="FF0000"/>
              </a:solidFill>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28600"/>
            <a:ext cx="8153400" cy="762000"/>
          </a:xfrm>
        </p:spPr>
        <p:txBody>
          <a:bodyPr>
            <a:normAutofit fontScale="90000"/>
          </a:bodyPr>
          <a:lstStyle/>
          <a:p>
            <a:r>
              <a:rPr lang="en-US" dirty="0" smtClean="0"/>
              <a:t>Supervised Learning</a:t>
            </a:r>
            <a:endParaRPr lang="en-US" dirty="0"/>
          </a:p>
        </p:txBody>
      </p:sp>
      <p:sp>
        <p:nvSpPr>
          <p:cNvPr id="4" name="Content Placeholder 3"/>
          <p:cNvSpPr>
            <a:spLocks noGrp="1"/>
          </p:cNvSpPr>
          <p:nvPr>
            <p:ph idx="1"/>
          </p:nvPr>
        </p:nvSpPr>
        <p:spPr>
          <a:xfrm>
            <a:off x="88900" y="1295400"/>
            <a:ext cx="8674100" cy="88087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normAutofit/>
          </a:bodyPr>
          <a:lstStyle/>
          <a:p>
            <a:pPr algn="ctr">
              <a:buNone/>
            </a:pPr>
            <a:r>
              <a:rPr lang="en-US" sz="2800" b="1" dirty="0" smtClean="0">
                <a:solidFill>
                  <a:srgbClr val="FF0000"/>
                </a:solidFill>
              </a:rPr>
              <a:t>Predict</a:t>
            </a:r>
            <a:r>
              <a:rPr lang="en-US" sz="2800" dirty="0" smtClean="0">
                <a:solidFill>
                  <a:srgbClr val="FF0000"/>
                </a:solidFill>
              </a:rPr>
              <a:t> “Effect” (features) from “Cause” (Input) </a:t>
            </a:r>
            <a:endParaRPr lang="en-US" sz="2800" dirty="0">
              <a:solidFill>
                <a:srgbClr val="FF0000"/>
              </a:solidFill>
            </a:endParaRPr>
          </a:p>
        </p:txBody>
      </p:sp>
      <p:sp>
        <p:nvSpPr>
          <p:cNvPr id="14" name="Footer Placeholder 13"/>
          <p:cNvSpPr>
            <a:spLocks noGrp="1"/>
          </p:cNvSpPr>
          <p:nvPr>
            <p:ph type="ftr" sz="quarter" idx="11"/>
          </p:nvPr>
        </p:nvSpPr>
        <p:spPr/>
        <p:txBody>
          <a:bodyPr/>
          <a:lstStyle/>
          <a:p>
            <a:r>
              <a:rPr lang="en-US" smtClean="0"/>
              <a:t>Y. Lakshmi Prasad #08978784848</a:t>
            </a:r>
            <a:endParaRPr lang="en-US"/>
          </a:p>
        </p:txBody>
      </p:sp>
      <p:sp>
        <p:nvSpPr>
          <p:cNvPr id="5" name="Cloud 4"/>
          <p:cNvSpPr/>
          <p:nvPr/>
        </p:nvSpPr>
        <p:spPr>
          <a:xfrm>
            <a:off x="88900" y="2303039"/>
            <a:ext cx="3548790" cy="4194771"/>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rapezoid 5"/>
          <p:cNvSpPr/>
          <p:nvPr/>
        </p:nvSpPr>
        <p:spPr>
          <a:xfrm rot="5400000">
            <a:off x="4252816" y="1807304"/>
            <a:ext cx="891467" cy="1793318"/>
          </a:xfrm>
          <a:prstGeom prst="trapezoid">
            <a:avLst/>
          </a:prstGeom>
        </p:spPr>
        <p:style>
          <a:lnRef idx="1">
            <a:schemeClr val="accent5"/>
          </a:lnRef>
          <a:fillRef idx="3">
            <a:schemeClr val="accent5"/>
          </a:fillRef>
          <a:effectRef idx="2">
            <a:schemeClr val="accent5"/>
          </a:effectRef>
          <a:fontRef idx="minor">
            <a:schemeClr val="lt1"/>
          </a:fontRef>
        </p:style>
        <p:txBody>
          <a:bodyPr vert="vert270" rtlCol="0" anchor="ctr"/>
          <a:lstStyle/>
          <a:p>
            <a:pPr algn="ctr"/>
            <a:r>
              <a:rPr lang="en-US" sz="1700" b="1" dirty="0" smtClean="0">
                <a:solidFill>
                  <a:srgbClr val="FF0000"/>
                </a:solidFill>
              </a:rPr>
              <a:t>Regression</a:t>
            </a:r>
            <a:endParaRPr lang="en-US" sz="1700" b="1" dirty="0">
              <a:solidFill>
                <a:srgbClr val="FF0000"/>
              </a:solidFill>
            </a:endParaRPr>
          </a:p>
        </p:txBody>
      </p:sp>
      <p:sp>
        <p:nvSpPr>
          <p:cNvPr id="8" name="Trapezoid 7"/>
          <p:cNvSpPr/>
          <p:nvPr/>
        </p:nvSpPr>
        <p:spPr>
          <a:xfrm rot="5400000">
            <a:off x="4252816" y="2842210"/>
            <a:ext cx="891467" cy="1793319"/>
          </a:xfrm>
          <a:prstGeom prst="trapezoid">
            <a:avLst/>
          </a:prstGeom>
        </p:spPr>
        <p:style>
          <a:lnRef idx="1">
            <a:schemeClr val="accent5"/>
          </a:lnRef>
          <a:fillRef idx="3">
            <a:schemeClr val="accent5"/>
          </a:fillRef>
          <a:effectRef idx="2">
            <a:schemeClr val="accent5"/>
          </a:effectRef>
          <a:fontRef idx="minor">
            <a:schemeClr val="lt1"/>
          </a:fontRef>
        </p:style>
        <p:txBody>
          <a:bodyPr vert="vert270" rtlCol="0" anchor="ctr"/>
          <a:lstStyle/>
          <a:p>
            <a:pPr algn="ctr"/>
            <a:r>
              <a:rPr lang="en-US" sz="1700" b="1" dirty="0" smtClean="0">
                <a:solidFill>
                  <a:srgbClr val="FF0000"/>
                </a:solidFill>
              </a:rPr>
              <a:t>Classification</a:t>
            </a:r>
            <a:endParaRPr lang="en-US" sz="1700" b="1" dirty="0">
              <a:solidFill>
                <a:srgbClr val="FF0000"/>
              </a:solidFill>
            </a:endParaRPr>
          </a:p>
        </p:txBody>
      </p:sp>
      <p:sp>
        <p:nvSpPr>
          <p:cNvPr id="9" name="Trapezoid 8"/>
          <p:cNvSpPr/>
          <p:nvPr/>
        </p:nvSpPr>
        <p:spPr>
          <a:xfrm rot="5400000">
            <a:off x="4252816" y="3877116"/>
            <a:ext cx="891466" cy="1793319"/>
          </a:xfrm>
          <a:prstGeom prst="trapezoid">
            <a:avLst/>
          </a:prstGeom>
        </p:spPr>
        <p:style>
          <a:lnRef idx="1">
            <a:schemeClr val="accent5"/>
          </a:lnRef>
          <a:fillRef idx="3">
            <a:schemeClr val="accent5"/>
          </a:fillRef>
          <a:effectRef idx="2">
            <a:schemeClr val="accent5"/>
          </a:effectRef>
          <a:fontRef idx="minor">
            <a:schemeClr val="lt1"/>
          </a:fontRef>
        </p:style>
        <p:txBody>
          <a:bodyPr vert="vert270" rtlCol="0" anchor="ctr"/>
          <a:lstStyle/>
          <a:p>
            <a:pPr algn="ctr"/>
            <a:r>
              <a:rPr lang="en-US" sz="1700" b="1" dirty="0" smtClean="0">
                <a:solidFill>
                  <a:srgbClr val="FF0000"/>
                </a:solidFill>
              </a:rPr>
              <a:t>Retrieval</a:t>
            </a:r>
            <a:endParaRPr lang="en-US" sz="1700" b="1" dirty="0">
              <a:solidFill>
                <a:srgbClr val="FF0000"/>
              </a:solidFill>
            </a:endParaRPr>
          </a:p>
        </p:txBody>
      </p:sp>
      <p:sp>
        <p:nvSpPr>
          <p:cNvPr id="10" name="Trapezoid 9"/>
          <p:cNvSpPr/>
          <p:nvPr/>
        </p:nvSpPr>
        <p:spPr>
          <a:xfrm rot="5400000">
            <a:off x="4252818" y="4920982"/>
            <a:ext cx="891466" cy="1793319"/>
          </a:xfrm>
          <a:prstGeom prst="trapezoid">
            <a:avLst/>
          </a:prstGeom>
        </p:spPr>
        <p:style>
          <a:lnRef idx="1">
            <a:schemeClr val="accent5"/>
          </a:lnRef>
          <a:fillRef idx="3">
            <a:schemeClr val="accent5"/>
          </a:fillRef>
          <a:effectRef idx="2">
            <a:schemeClr val="accent5"/>
          </a:effectRef>
          <a:fontRef idx="minor">
            <a:schemeClr val="lt1"/>
          </a:fontRef>
        </p:style>
        <p:txBody>
          <a:bodyPr vert="vert270" rtlCol="0" anchor="ctr"/>
          <a:lstStyle/>
          <a:p>
            <a:pPr algn="ctr"/>
            <a:r>
              <a:rPr lang="en-US" sz="1700" b="1" dirty="0" smtClean="0">
                <a:solidFill>
                  <a:srgbClr val="FF0000"/>
                </a:solidFill>
              </a:rPr>
              <a:t>Recommend</a:t>
            </a:r>
            <a:endParaRPr lang="en-US" sz="1700" b="1" dirty="0">
              <a:solidFill>
                <a:srgbClr val="FF0000"/>
              </a:solidFill>
            </a:endParaRPr>
          </a:p>
        </p:txBody>
      </p:sp>
      <p:sp>
        <p:nvSpPr>
          <p:cNvPr id="11" name="Cloud 10"/>
          <p:cNvSpPr/>
          <p:nvPr/>
        </p:nvSpPr>
        <p:spPr>
          <a:xfrm>
            <a:off x="5791200" y="2258228"/>
            <a:ext cx="3352800" cy="4194771"/>
          </a:xfrm>
          <a:prstGeom prst="clou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2" name="Cloud 11"/>
          <p:cNvSpPr/>
          <p:nvPr/>
        </p:nvSpPr>
        <p:spPr>
          <a:xfrm>
            <a:off x="2303153" y="3615991"/>
            <a:ext cx="774893" cy="850188"/>
          </a:xfrm>
          <a:prstGeom prst="clou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 name="Cloud 12"/>
          <p:cNvSpPr/>
          <p:nvPr/>
        </p:nvSpPr>
        <p:spPr>
          <a:xfrm>
            <a:off x="7809463" y="3571180"/>
            <a:ext cx="774893" cy="850188"/>
          </a:xfrm>
          <a:prstGeom prst="clou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cSld>
  <p:clrMapOvr>
    <a:masterClrMapping/>
  </p:clrMapOvr>
  <p:transition>
    <p:wheel spokes="8"/>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152400"/>
            <a:ext cx="7429552" cy="762000"/>
          </a:xfrm>
        </p:spPr>
        <p:txBody>
          <a:bodyPr>
            <a:normAutofit fontScale="90000"/>
          </a:bodyPr>
          <a:lstStyle/>
          <a:p>
            <a:r>
              <a:rPr lang="en-IN" dirty="0" smtClean="0"/>
              <a:t>Supervised Learning</a:t>
            </a:r>
            <a:endParaRPr lang="en-IN" dirty="0"/>
          </a:p>
        </p:txBody>
      </p:sp>
      <p:sp>
        <p:nvSpPr>
          <p:cNvPr id="2" name="Content Placeholder 1"/>
          <p:cNvSpPr>
            <a:spLocks noGrp="1"/>
          </p:cNvSpPr>
          <p:nvPr>
            <p:ph idx="1"/>
          </p:nvPr>
        </p:nvSpPr>
        <p:spPr>
          <a:xfrm>
            <a:off x="304800" y="1143000"/>
            <a:ext cx="8382000" cy="5181600"/>
          </a:xfrm>
        </p:spPr>
        <p:txBody>
          <a:bodyPr/>
          <a:lstStyle/>
          <a:p>
            <a:r>
              <a:rPr lang="en-IN" dirty="0" smtClean="0"/>
              <a:t>Supervised learning is the Machine learning task of finding a function from a labelled data.</a:t>
            </a:r>
          </a:p>
          <a:p>
            <a:r>
              <a:rPr lang="en-IN" dirty="0" smtClean="0"/>
              <a:t>Labelled data is a dataset which has independent variables and a  dependent variable.</a:t>
            </a:r>
          </a:p>
          <a:p>
            <a:r>
              <a:rPr lang="en-IN" dirty="0" smtClean="0"/>
              <a:t>If you have a Labelled class column, the analysis is supervised Learning.</a:t>
            </a:r>
            <a:endParaRPr lang="en-IN" dirty="0"/>
          </a:p>
        </p:txBody>
      </p:sp>
      <p:sp>
        <p:nvSpPr>
          <p:cNvPr id="4" name="Footer Placeholder 3"/>
          <p:cNvSpPr>
            <a:spLocks noGrp="1"/>
          </p:cNvSpPr>
          <p:nvPr>
            <p:ph type="ftr" sz="quarter" idx="11"/>
          </p:nvPr>
        </p:nvSpPr>
        <p:spPr/>
        <p:txBody>
          <a:bodyPr/>
          <a:lstStyle/>
          <a:p>
            <a:r>
              <a:rPr lang="en-US" smtClean="0"/>
              <a:t>Y. Lakshmi Prasad #08978784848</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9456"/>
            <a:ext cx="8609013" cy="914400"/>
          </a:xfrm>
        </p:spPr>
        <p:txBody>
          <a:bodyPr>
            <a:normAutofit/>
          </a:bodyPr>
          <a:lstStyle/>
          <a:p>
            <a:r>
              <a:rPr lang="en-US" dirty="0" smtClean="0"/>
              <a:t>Supervised Learning Paradigms</a:t>
            </a:r>
            <a:endParaRPr lang="en-US" dirty="0"/>
          </a:p>
        </p:txBody>
      </p:sp>
      <p:sp>
        <p:nvSpPr>
          <p:cNvPr id="3" name="Content Placeholder 2"/>
          <p:cNvSpPr>
            <a:spLocks noGrp="1"/>
          </p:cNvSpPr>
          <p:nvPr>
            <p:ph idx="1"/>
          </p:nvPr>
        </p:nvSpPr>
        <p:spPr>
          <a:xfrm>
            <a:off x="214282" y="1452852"/>
            <a:ext cx="8786874" cy="4813477"/>
          </a:xfrm>
        </p:spPr>
        <p:txBody>
          <a:bodyPr>
            <a:normAutofit/>
          </a:bodyPr>
          <a:lstStyle/>
          <a:p>
            <a:pPr>
              <a:buNone/>
            </a:pPr>
            <a:r>
              <a:rPr lang="en-US" sz="2800" b="1" dirty="0" smtClean="0"/>
              <a:t>1. Regression: </a:t>
            </a:r>
            <a:r>
              <a:rPr lang="en-US" sz="2800" dirty="0" smtClean="0"/>
              <a:t>Predict a </a:t>
            </a:r>
            <a:r>
              <a:rPr lang="en-US" sz="2800" b="1" dirty="0" smtClean="0"/>
              <a:t>numerical</a:t>
            </a:r>
            <a:r>
              <a:rPr lang="en-US" sz="2800" dirty="0" smtClean="0"/>
              <a:t> </a:t>
            </a:r>
            <a:r>
              <a:rPr lang="en-US" sz="2800" b="1" dirty="0" smtClean="0"/>
              <a:t>VALUE</a:t>
            </a:r>
            <a:r>
              <a:rPr lang="en-US" sz="2800" dirty="0" smtClean="0"/>
              <a:t>.</a:t>
            </a:r>
          </a:p>
          <a:p>
            <a:pPr>
              <a:buNone/>
            </a:pPr>
            <a:r>
              <a:rPr lang="en-US" sz="2800" b="1" dirty="0" smtClean="0"/>
              <a:t>2. Classification: </a:t>
            </a:r>
            <a:r>
              <a:rPr lang="en-US" sz="2800" dirty="0" smtClean="0"/>
              <a:t>Predict a </a:t>
            </a:r>
            <a:r>
              <a:rPr lang="en-US" sz="2800" b="1" dirty="0" smtClean="0"/>
              <a:t>categorical</a:t>
            </a:r>
            <a:r>
              <a:rPr lang="en-US" sz="2800" dirty="0" smtClean="0"/>
              <a:t> </a:t>
            </a:r>
            <a:r>
              <a:rPr lang="en-US" sz="2800" b="1" dirty="0" smtClean="0"/>
              <a:t>CLASS</a:t>
            </a:r>
            <a:r>
              <a:rPr lang="en-US" sz="2800" dirty="0" smtClean="0"/>
              <a:t>.</a:t>
            </a:r>
          </a:p>
          <a:p>
            <a:pPr>
              <a:buNone/>
            </a:pPr>
            <a:endParaRPr lang="en-US" sz="2000" b="1" dirty="0" smtClean="0"/>
          </a:p>
        </p:txBody>
      </p:sp>
      <p:sp>
        <p:nvSpPr>
          <p:cNvPr id="4" name="Footer Placeholder 3"/>
          <p:cNvSpPr>
            <a:spLocks noGrp="1"/>
          </p:cNvSpPr>
          <p:nvPr>
            <p:ph type="ftr" sz="quarter" idx="11"/>
          </p:nvPr>
        </p:nvSpPr>
        <p:spPr/>
        <p:txBody>
          <a:bodyPr/>
          <a:lstStyle/>
          <a:p>
            <a:r>
              <a:rPr lang="en-US" smtClean="0"/>
              <a:t>Y. Lakshmi Prasad #08978784848</a:t>
            </a:r>
            <a:endParaRPr lang="en-US"/>
          </a:p>
        </p:txBody>
      </p:sp>
    </p:spTree>
    <p:extLst>
      <p:ext uri="{BB962C8B-B14F-4D97-AF65-F5344CB8AC3E}">
        <p14:creationId xmlns:p14="http://schemas.microsoft.com/office/powerpoint/2010/main" xmlns="" val="15918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7"/>
          <p:cNvGrpSpPr/>
          <p:nvPr/>
        </p:nvGrpSpPr>
        <p:grpSpPr>
          <a:xfrm>
            <a:off x="41865" y="1143000"/>
            <a:ext cx="4002271" cy="1664229"/>
            <a:chOff x="41865" y="1156957"/>
            <a:chExt cx="4002271" cy="1664229"/>
          </a:xfrm>
        </p:grpSpPr>
        <p:pic>
          <p:nvPicPr>
            <p:cNvPr id="7" name="Picture 6"/>
            <p:cNvPicPr>
              <a:picLocks noChangeAspect="1"/>
            </p:cNvPicPr>
            <p:nvPr/>
          </p:nvPicPr>
          <p:blipFill>
            <a:blip r:embed="rId2" cstate="print"/>
            <a:stretch>
              <a:fillRect/>
            </a:stretch>
          </p:blipFill>
          <p:spPr>
            <a:xfrm>
              <a:off x="41865" y="1156957"/>
              <a:ext cx="2362826" cy="1664229"/>
            </a:xfrm>
            <a:prstGeom prst="rect">
              <a:avLst/>
            </a:prstGeom>
          </p:spPr>
        </p:pic>
        <p:sp>
          <p:nvSpPr>
            <p:cNvPr id="9" name="TextBox 8"/>
            <p:cNvSpPr txBox="1"/>
            <p:nvPr/>
          </p:nvSpPr>
          <p:spPr>
            <a:xfrm>
              <a:off x="2404691" y="1156957"/>
              <a:ext cx="1639445" cy="615553"/>
            </a:xfrm>
            <a:prstGeom prst="rect">
              <a:avLst/>
            </a:prstGeom>
            <a:solidFill>
              <a:srgbClr val="008000"/>
            </a:solidFill>
            <a:ln>
              <a:solidFill>
                <a:srgbClr val="008000"/>
              </a:solidFill>
              <a:prstDash val="dash"/>
            </a:ln>
            <a:effectLst>
              <a:innerShdw blurRad="63500" dist="50800" dir="13500000">
                <a:srgbClr val="000000">
                  <a:alpha val="50000"/>
                </a:srgbClr>
              </a:innerShdw>
            </a:effectLst>
          </p:spPr>
          <p:txBody>
            <a:bodyPr wrap="square" rtlCol="0">
              <a:spAutoFit/>
            </a:bodyPr>
            <a:lstStyle/>
            <a:p>
              <a:pPr algn="ctr"/>
              <a:r>
                <a:rPr lang="en-US" sz="1700" dirty="0" smtClean="0">
                  <a:solidFill>
                    <a:schemeClr val="bg1"/>
                  </a:solidFill>
                </a:rPr>
                <a:t>Collect Raw (Input) Data</a:t>
              </a:r>
              <a:endParaRPr lang="en-US" sz="1700" dirty="0">
                <a:solidFill>
                  <a:schemeClr val="bg1"/>
                </a:solidFill>
              </a:endParaRPr>
            </a:p>
          </p:txBody>
        </p:sp>
      </p:grpSp>
      <p:grpSp>
        <p:nvGrpSpPr>
          <p:cNvPr id="3" name="Group 58"/>
          <p:cNvGrpSpPr/>
          <p:nvPr/>
        </p:nvGrpSpPr>
        <p:grpSpPr>
          <a:xfrm>
            <a:off x="4778358" y="1137446"/>
            <a:ext cx="4344405" cy="1781700"/>
            <a:chOff x="4778358" y="1151403"/>
            <a:chExt cx="4344405" cy="1781700"/>
          </a:xfrm>
        </p:grpSpPr>
        <p:pic>
          <p:nvPicPr>
            <p:cNvPr id="8" name="Picture 7"/>
            <p:cNvPicPr>
              <a:picLocks noChangeAspect="1"/>
            </p:cNvPicPr>
            <p:nvPr/>
          </p:nvPicPr>
          <p:blipFill>
            <a:blip r:embed="rId3"/>
            <a:stretch>
              <a:fillRect/>
            </a:stretch>
          </p:blipFill>
          <p:spPr>
            <a:xfrm>
              <a:off x="6759937" y="1151403"/>
              <a:ext cx="2362826" cy="1781700"/>
            </a:xfrm>
            <a:prstGeom prst="rect">
              <a:avLst/>
            </a:prstGeom>
          </p:spPr>
        </p:pic>
        <p:sp>
          <p:nvSpPr>
            <p:cNvPr id="10" name="TextBox 9"/>
            <p:cNvSpPr txBox="1"/>
            <p:nvPr/>
          </p:nvSpPr>
          <p:spPr>
            <a:xfrm>
              <a:off x="4778358" y="1156957"/>
              <a:ext cx="1981580" cy="615553"/>
            </a:xfrm>
            <a:prstGeom prst="rect">
              <a:avLst/>
            </a:prstGeom>
            <a:solidFill>
              <a:srgbClr val="008000"/>
            </a:solidFill>
            <a:ln>
              <a:solidFill>
                <a:srgbClr val="008000"/>
              </a:solidFill>
              <a:prstDash val="dash"/>
            </a:ln>
            <a:effectLst>
              <a:innerShdw blurRad="63500" dist="50800" dir="13500000">
                <a:srgbClr val="000000">
                  <a:alpha val="50000"/>
                </a:srgbClr>
              </a:innerShdw>
            </a:effectLst>
          </p:spPr>
          <p:txBody>
            <a:bodyPr wrap="square" rtlCol="0">
              <a:spAutoFit/>
            </a:bodyPr>
            <a:lstStyle/>
            <a:p>
              <a:pPr algn="ctr"/>
              <a:r>
                <a:rPr lang="en-US" sz="1700" dirty="0" smtClean="0">
                  <a:solidFill>
                    <a:srgbClr val="FFFFFF"/>
                  </a:solidFill>
                </a:rPr>
                <a:t>Collect (Output) Ground Truth!</a:t>
              </a:r>
              <a:endParaRPr lang="en-US" sz="1700" dirty="0">
                <a:solidFill>
                  <a:srgbClr val="FFFFFF"/>
                </a:solidFill>
              </a:endParaRPr>
            </a:p>
          </p:txBody>
        </p:sp>
      </p:grpSp>
      <p:sp>
        <p:nvSpPr>
          <p:cNvPr id="12" name="TextBox 11"/>
          <p:cNvSpPr txBox="1"/>
          <p:nvPr/>
        </p:nvSpPr>
        <p:spPr>
          <a:xfrm>
            <a:off x="6705600" y="3268979"/>
            <a:ext cx="2362826" cy="646331"/>
          </a:xfrm>
          <a:prstGeom prst="rect">
            <a:avLst/>
          </a:prstGeom>
          <a:solidFill>
            <a:srgbClr val="3366FF"/>
          </a:solidFill>
          <a:ln>
            <a:solidFill>
              <a:srgbClr val="3366FF"/>
            </a:solidFill>
            <a:prstDash val="dash"/>
          </a:ln>
          <a:effectLst>
            <a:innerShdw blurRad="63500" dist="50800" dir="13500000">
              <a:srgbClr val="000000">
                <a:alpha val="50000"/>
              </a:srgbClr>
            </a:innerShdw>
          </a:effectLst>
        </p:spPr>
        <p:txBody>
          <a:bodyPr wrap="square" rtlCol="0">
            <a:spAutoFit/>
          </a:bodyPr>
          <a:lstStyle/>
          <a:p>
            <a:pPr algn="ctr"/>
            <a:r>
              <a:rPr lang="en-US" dirty="0" smtClean="0">
                <a:solidFill>
                  <a:schemeClr val="bg1"/>
                </a:solidFill>
              </a:rPr>
              <a:t>Choose Model type &amp; complexity</a:t>
            </a:r>
            <a:endParaRPr lang="en-US" dirty="0">
              <a:solidFill>
                <a:schemeClr val="bg1"/>
              </a:solidFill>
            </a:endParaRPr>
          </a:p>
        </p:txBody>
      </p:sp>
      <p:grpSp>
        <p:nvGrpSpPr>
          <p:cNvPr id="4" name="Group 59"/>
          <p:cNvGrpSpPr/>
          <p:nvPr/>
        </p:nvGrpSpPr>
        <p:grpSpPr>
          <a:xfrm>
            <a:off x="2404691" y="1758553"/>
            <a:ext cx="2373666" cy="1026472"/>
            <a:chOff x="2404691" y="1772510"/>
            <a:chExt cx="2373666" cy="1026472"/>
          </a:xfrm>
        </p:grpSpPr>
        <p:sp>
          <p:nvSpPr>
            <p:cNvPr id="11" name="TextBox 10"/>
            <p:cNvSpPr txBox="1"/>
            <p:nvPr/>
          </p:nvSpPr>
          <p:spPr>
            <a:xfrm>
              <a:off x="2404691" y="2183429"/>
              <a:ext cx="2373666" cy="615553"/>
            </a:xfrm>
            <a:prstGeom prst="rect">
              <a:avLst/>
            </a:prstGeom>
            <a:solidFill>
              <a:srgbClr val="3366FF"/>
            </a:solidFill>
            <a:ln>
              <a:solidFill>
                <a:srgbClr val="3366FF"/>
              </a:solidFill>
              <a:prstDash val="dash"/>
            </a:ln>
            <a:effectLst>
              <a:innerShdw blurRad="63500" dist="50800" dir="13500000">
                <a:srgbClr val="000000">
                  <a:alpha val="50000"/>
                </a:srgbClr>
              </a:innerShdw>
            </a:effectLst>
          </p:spPr>
          <p:txBody>
            <a:bodyPr wrap="square" rtlCol="0">
              <a:spAutoFit/>
            </a:bodyPr>
            <a:lstStyle/>
            <a:p>
              <a:pPr algn="ctr"/>
              <a:r>
                <a:rPr lang="en-US" sz="1700" dirty="0" smtClean="0">
                  <a:solidFill>
                    <a:srgbClr val="FFFFFF"/>
                  </a:solidFill>
                </a:rPr>
                <a:t>Engineer “</a:t>
              </a:r>
              <a:r>
                <a:rPr lang="en-US" sz="1700" b="1" i="1" dirty="0" smtClean="0">
                  <a:solidFill>
                    <a:srgbClr val="FFFFFF"/>
                  </a:solidFill>
                </a:rPr>
                <a:t>Predictive</a:t>
              </a:r>
              <a:r>
                <a:rPr lang="en-US" sz="1700" dirty="0" smtClean="0">
                  <a:solidFill>
                    <a:srgbClr val="FFFFFF"/>
                  </a:solidFill>
                </a:rPr>
                <a:t>” features </a:t>
              </a:r>
              <a:endParaRPr lang="en-US" sz="1700" dirty="0">
                <a:solidFill>
                  <a:srgbClr val="FFFFFF"/>
                </a:solidFill>
              </a:endParaRPr>
            </a:p>
          </p:txBody>
        </p:sp>
        <p:cxnSp>
          <p:nvCxnSpPr>
            <p:cNvPr id="18" name="Straight Arrow Connector 17"/>
            <p:cNvCxnSpPr>
              <a:stCxn id="9" idx="2"/>
            </p:cNvCxnSpPr>
            <p:nvPr/>
          </p:nvCxnSpPr>
          <p:spPr>
            <a:xfrm>
              <a:off x="3224414" y="1772510"/>
              <a:ext cx="0" cy="459359"/>
            </a:xfrm>
            <a:prstGeom prst="straightConnector1">
              <a:avLst/>
            </a:prstGeom>
            <a:ln>
              <a:solidFill>
                <a:schemeClr val="accent5">
                  <a:lumMod val="50000"/>
                </a:schemeClr>
              </a:solidFill>
              <a:tailEnd type="arrow"/>
            </a:ln>
          </p:spPr>
          <p:style>
            <a:lnRef idx="2">
              <a:schemeClr val="accent1"/>
            </a:lnRef>
            <a:fillRef idx="0">
              <a:schemeClr val="accent1"/>
            </a:fillRef>
            <a:effectRef idx="1">
              <a:schemeClr val="accent1"/>
            </a:effectRef>
            <a:fontRef idx="minor">
              <a:schemeClr val="tx1"/>
            </a:fontRef>
          </p:style>
        </p:cxnSp>
      </p:grpSp>
      <p:grpSp>
        <p:nvGrpSpPr>
          <p:cNvPr id="5" name="Group 60"/>
          <p:cNvGrpSpPr/>
          <p:nvPr/>
        </p:nvGrpSpPr>
        <p:grpSpPr>
          <a:xfrm>
            <a:off x="4370495" y="1758553"/>
            <a:ext cx="2335105" cy="2150421"/>
            <a:chOff x="4370495" y="1772510"/>
            <a:chExt cx="2335105" cy="2150421"/>
          </a:xfrm>
        </p:grpSpPr>
        <p:sp>
          <p:nvSpPr>
            <p:cNvPr id="14" name="TextBox 13"/>
            <p:cNvSpPr txBox="1"/>
            <p:nvPr/>
          </p:nvSpPr>
          <p:spPr>
            <a:xfrm>
              <a:off x="4370495" y="3276600"/>
              <a:ext cx="2030305" cy="646331"/>
            </a:xfrm>
            <a:prstGeom prst="rect">
              <a:avLst/>
            </a:prstGeom>
            <a:solidFill>
              <a:srgbClr val="FF6600"/>
            </a:solidFill>
            <a:ln>
              <a:solidFill>
                <a:srgbClr val="FF6600"/>
              </a:solidFill>
              <a:prstDash val="dash"/>
            </a:ln>
            <a:effectLst>
              <a:innerShdw blurRad="63500" dist="50800" dir="13500000">
                <a:srgbClr val="000000">
                  <a:alpha val="50000"/>
                </a:srgbClr>
              </a:innerShdw>
            </a:effectLst>
          </p:spPr>
          <p:txBody>
            <a:bodyPr wrap="square" rtlCol="0">
              <a:spAutoFit/>
            </a:bodyPr>
            <a:lstStyle/>
            <a:p>
              <a:pPr algn="ctr"/>
              <a:r>
                <a:rPr lang="en-US" dirty="0" smtClean="0">
                  <a:solidFill>
                    <a:srgbClr val="FFFFFF"/>
                  </a:solidFill>
                </a:rPr>
                <a:t>“</a:t>
              </a:r>
              <a:r>
                <a:rPr lang="en-US" b="1" dirty="0" smtClean="0">
                  <a:solidFill>
                    <a:srgbClr val="FFFFFF"/>
                  </a:solidFill>
                </a:rPr>
                <a:t>Train</a:t>
              </a:r>
              <a:r>
                <a:rPr lang="en-US" dirty="0" smtClean="0">
                  <a:solidFill>
                    <a:srgbClr val="FFFFFF"/>
                  </a:solidFill>
                </a:rPr>
                <a:t>” an ML “Model”</a:t>
              </a:r>
              <a:endParaRPr lang="en-US" dirty="0">
                <a:solidFill>
                  <a:srgbClr val="FFFFFF"/>
                </a:solidFill>
              </a:endParaRPr>
            </a:p>
          </p:txBody>
        </p:sp>
        <p:cxnSp>
          <p:nvCxnSpPr>
            <p:cNvPr id="25" name="Straight Arrow Connector 24"/>
            <p:cNvCxnSpPr>
              <a:stCxn id="10" idx="2"/>
            </p:cNvCxnSpPr>
            <p:nvPr/>
          </p:nvCxnSpPr>
          <p:spPr>
            <a:xfrm>
              <a:off x="5769148" y="1772510"/>
              <a:ext cx="0" cy="1494084"/>
            </a:xfrm>
            <a:prstGeom prst="straightConnector1">
              <a:avLst/>
            </a:prstGeom>
            <a:ln>
              <a:solidFill>
                <a:schemeClr val="accent5">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7" name="Shape 26"/>
            <p:cNvCxnSpPr>
              <a:stCxn id="11" idx="3"/>
            </p:cNvCxnSpPr>
            <p:nvPr/>
          </p:nvCxnSpPr>
          <p:spPr>
            <a:xfrm>
              <a:off x="4778357" y="2491206"/>
              <a:ext cx="259013" cy="725502"/>
            </a:xfrm>
            <a:prstGeom prst="bentConnector2">
              <a:avLst/>
            </a:prstGeom>
            <a:ln>
              <a:solidFill>
                <a:schemeClr val="accent5">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2" idx="1"/>
              <a:endCxn id="14" idx="3"/>
            </p:cNvCxnSpPr>
            <p:nvPr/>
          </p:nvCxnSpPr>
          <p:spPr>
            <a:xfrm flipH="1" flipV="1">
              <a:off x="6400800" y="3599766"/>
              <a:ext cx="304800" cy="6336"/>
            </a:xfrm>
            <a:prstGeom prst="straightConnector1">
              <a:avLst/>
            </a:prstGeom>
            <a:ln>
              <a:solidFill>
                <a:schemeClr val="accent5">
                  <a:lumMod val="50000"/>
                </a:schemeClr>
              </a:solidFill>
              <a:tailEnd type="arrow"/>
            </a:ln>
          </p:spPr>
          <p:style>
            <a:lnRef idx="2">
              <a:schemeClr val="accent1"/>
            </a:lnRef>
            <a:fillRef idx="0">
              <a:schemeClr val="accent1"/>
            </a:fillRef>
            <a:effectRef idx="1">
              <a:schemeClr val="accent1"/>
            </a:effectRef>
            <a:fontRef idx="minor">
              <a:schemeClr val="tx1"/>
            </a:fontRef>
          </p:style>
        </p:cxnSp>
      </p:grpSp>
      <p:grpSp>
        <p:nvGrpSpPr>
          <p:cNvPr id="6" name="Group 61"/>
          <p:cNvGrpSpPr/>
          <p:nvPr/>
        </p:nvGrpSpPr>
        <p:grpSpPr>
          <a:xfrm>
            <a:off x="5385649" y="3908973"/>
            <a:ext cx="3486843" cy="1985721"/>
            <a:chOff x="5385649" y="3908973"/>
            <a:chExt cx="3486843" cy="1985721"/>
          </a:xfrm>
        </p:grpSpPr>
        <p:sp>
          <p:nvSpPr>
            <p:cNvPr id="15" name="TextBox 14"/>
            <p:cNvSpPr txBox="1"/>
            <p:nvPr/>
          </p:nvSpPr>
          <p:spPr>
            <a:xfrm>
              <a:off x="6096000" y="5248363"/>
              <a:ext cx="2776492" cy="646331"/>
            </a:xfrm>
            <a:prstGeom prst="rect">
              <a:avLst/>
            </a:prstGeom>
            <a:solidFill>
              <a:srgbClr val="008000"/>
            </a:solidFill>
            <a:ln>
              <a:solidFill>
                <a:srgbClr val="008000"/>
              </a:solidFill>
              <a:prstDash val="dash"/>
            </a:ln>
            <a:effectLst>
              <a:innerShdw blurRad="63500" dist="50800" dir="13500000">
                <a:srgbClr val="000000">
                  <a:alpha val="50000"/>
                </a:srgbClr>
              </a:innerShdw>
            </a:effectLst>
          </p:spPr>
          <p:txBody>
            <a:bodyPr wrap="square" rtlCol="0">
              <a:spAutoFit/>
            </a:bodyPr>
            <a:lstStyle/>
            <a:p>
              <a:pPr algn="ctr"/>
              <a:r>
                <a:rPr lang="en-US" dirty="0" smtClean="0">
                  <a:solidFill>
                    <a:srgbClr val="FFFFFF"/>
                  </a:solidFill>
                </a:rPr>
                <a:t>Evaluate, Iterate, Improve Model</a:t>
              </a:r>
              <a:endParaRPr lang="en-US" dirty="0">
                <a:solidFill>
                  <a:srgbClr val="FFFFFF"/>
                </a:solidFill>
              </a:endParaRPr>
            </a:p>
          </p:txBody>
        </p:sp>
        <p:cxnSp>
          <p:nvCxnSpPr>
            <p:cNvPr id="33" name="Curved Connector 32"/>
            <p:cNvCxnSpPr>
              <a:stCxn id="14" idx="2"/>
              <a:endCxn id="15" idx="0"/>
            </p:cNvCxnSpPr>
            <p:nvPr/>
          </p:nvCxnSpPr>
          <p:spPr>
            <a:xfrm rot="16200000" flipH="1">
              <a:off x="5765253" y="3529369"/>
              <a:ext cx="1339389" cy="2098598"/>
            </a:xfrm>
            <a:prstGeom prst="bentConnector3">
              <a:avLst>
                <a:gd name="adj1" fmla="val 50000"/>
              </a:avLst>
            </a:prstGeom>
            <a:ln>
              <a:solidFill>
                <a:schemeClr val="accent5">
                  <a:lumMod val="50000"/>
                </a:schemeClr>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grpSp>
      <p:grpSp>
        <p:nvGrpSpPr>
          <p:cNvPr id="13" name="Group 62"/>
          <p:cNvGrpSpPr/>
          <p:nvPr/>
        </p:nvGrpSpPr>
        <p:grpSpPr>
          <a:xfrm>
            <a:off x="41865" y="2933103"/>
            <a:ext cx="6054135" cy="3836440"/>
            <a:chOff x="41865" y="2933103"/>
            <a:chExt cx="6054135" cy="3836440"/>
          </a:xfrm>
        </p:grpSpPr>
        <p:sp>
          <p:nvSpPr>
            <p:cNvPr id="16" name="TextBox 15"/>
            <p:cNvSpPr txBox="1"/>
            <p:nvPr/>
          </p:nvSpPr>
          <p:spPr>
            <a:xfrm>
              <a:off x="3210848" y="5109864"/>
              <a:ext cx="2319293" cy="923330"/>
            </a:xfrm>
            <a:prstGeom prst="rect">
              <a:avLst/>
            </a:prstGeom>
            <a:solidFill>
              <a:srgbClr val="008000"/>
            </a:solidFill>
            <a:ln>
              <a:solidFill>
                <a:srgbClr val="008000"/>
              </a:solidFill>
              <a:prstDash val="dash"/>
            </a:ln>
            <a:effectLst>
              <a:innerShdw blurRad="63500" dist="50800" dir="13500000">
                <a:srgbClr val="000000">
                  <a:alpha val="50000"/>
                </a:srgbClr>
              </a:innerShdw>
            </a:effectLst>
          </p:spPr>
          <p:txBody>
            <a:bodyPr wrap="square" rtlCol="0">
              <a:spAutoFit/>
            </a:bodyPr>
            <a:lstStyle/>
            <a:p>
              <a:pPr algn="ctr"/>
              <a:r>
                <a:rPr lang="en-US" dirty="0" smtClean="0">
                  <a:solidFill>
                    <a:srgbClr val="FFFFFF"/>
                  </a:solidFill>
                </a:rPr>
                <a:t>Deploy Model. Make Predictions on Unlabeled data</a:t>
              </a:r>
            </a:p>
          </p:txBody>
        </p:sp>
        <p:cxnSp>
          <p:nvCxnSpPr>
            <p:cNvPr id="35" name="Straight Arrow Connector 34"/>
            <p:cNvCxnSpPr>
              <a:stCxn id="15" idx="1"/>
              <a:endCxn id="16" idx="3"/>
            </p:cNvCxnSpPr>
            <p:nvPr/>
          </p:nvCxnSpPr>
          <p:spPr>
            <a:xfrm flipH="1">
              <a:off x="5530141" y="5571529"/>
              <a:ext cx="565859" cy="0"/>
            </a:xfrm>
            <a:prstGeom prst="straightConnector1">
              <a:avLst/>
            </a:prstGeom>
            <a:ln>
              <a:solidFill>
                <a:schemeClr val="accent5">
                  <a:lumMod val="50000"/>
                </a:schemeClr>
              </a:solidFill>
              <a:tailEnd type="arrow"/>
            </a:ln>
          </p:spPr>
          <p:style>
            <a:lnRef idx="2">
              <a:schemeClr val="accent1"/>
            </a:lnRef>
            <a:fillRef idx="0">
              <a:schemeClr val="accent1"/>
            </a:fillRef>
            <a:effectRef idx="1">
              <a:schemeClr val="accent1"/>
            </a:effectRef>
            <a:fontRef idx="minor">
              <a:schemeClr val="tx1"/>
            </a:fontRef>
          </p:style>
        </p:cxnSp>
        <p:pic>
          <p:nvPicPr>
            <p:cNvPr id="38" name="Picture 37" descr="Picture 2.png"/>
            <p:cNvPicPr>
              <a:picLocks noChangeAspect="1"/>
            </p:cNvPicPr>
            <p:nvPr/>
          </p:nvPicPr>
          <p:blipFill>
            <a:blip r:embed="rId4"/>
            <a:srcRect l="34640"/>
            <a:stretch>
              <a:fillRect/>
            </a:stretch>
          </p:blipFill>
          <p:spPr>
            <a:xfrm>
              <a:off x="41865" y="2933103"/>
              <a:ext cx="2833547" cy="3836440"/>
            </a:xfrm>
            <a:prstGeom prst="rect">
              <a:avLst/>
            </a:prstGeom>
          </p:spPr>
        </p:pic>
        <p:cxnSp>
          <p:nvCxnSpPr>
            <p:cNvPr id="51" name="Straight Arrow Connector 50"/>
            <p:cNvCxnSpPr>
              <a:stCxn id="16" idx="1"/>
            </p:cNvCxnSpPr>
            <p:nvPr/>
          </p:nvCxnSpPr>
          <p:spPr>
            <a:xfrm flipH="1">
              <a:off x="2775096" y="5571529"/>
              <a:ext cx="435752" cy="0"/>
            </a:xfrm>
            <a:prstGeom prst="straightConnector1">
              <a:avLst/>
            </a:prstGeom>
            <a:ln>
              <a:solidFill>
                <a:schemeClr val="accent5">
                  <a:lumMod val="50000"/>
                </a:schemeClr>
              </a:solidFill>
              <a:tailEnd type="arrow"/>
            </a:ln>
          </p:spPr>
          <p:style>
            <a:lnRef idx="2">
              <a:schemeClr val="accent1"/>
            </a:lnRef>
            <a:fillRef idx="0">
              <a:schemeClr val="accent1"/>
            </a:fillRef>
            <a:effectRef idx="1">
              <a:schemeClr val="accent1"/>
            </a:effectRef>
            <a:fontRef idx="minor">
              <a:schemeClr val="tx1"/>
            </a:fontRef>
          </p:style>
        </p:cxnSp>
      </p:grpSp>
      <p:sp>
        <p:nvSpPr>
          <p:cNvPr id="28" name="Title 1"/>
          <p:cNvSpPr txBox="1">
            <a:spLocks/>
          </p:cNvSpPr>
          <p:nvPr/>
        </p:nvSpPr>
        <p:spPr>
          <a:xfrm>
            <a:off x="381000" y="152400"/>
            <a:ext cx="7770813" cy="914400"/>
          </a:xfrm>
          <a:prstGeom prst="rect">
            <a:avLst/>
          </a:prstGeo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dirty="0" smtClean="0"/>
              <a:t>Supervised Learning Process!</a:t>
            </a:r>
            <a:endParaRPr lang="en-US" dirty="0"/>
          </a:p>
        </p:txBody>
      </p:sp>
      <p:sp>
        <p:nvSpPr>
          <p:cNvPr id="26" name="Footer Placeholder 25"/>
          <p:cNvSpPr>
            <a:spLocks noGrp="1"/>
          </p:cNvSpPr>
          <p:nvPr>
            <p:ph type="ftr" sz="quarter" idx="11"/>
          </p:nvPr>
        </p:nvSpPr>
        <p:spPr/>
        <p:txBody>
          <a:bodyPr/>
          <a:lstStyle/>
          <a:p>
            <a:r>
              <a:rPr lang="en-US" smtClean="0"/>
              <a:t>Y. Lakshmi Prasad #08978784848</a:t>
            </a:r>
            <a:endParaRPr lang="en-US"/>
          </a:p>
        </p:txBody>
      </p:sp>
    </p:spTree>
    <p:extLst>
      <p:ext uri="{BB962C8B-B14F-4D97-AF65-F5344CB8AC3E}">
        <p14:creationId xmlns:p14="http://schemas.microsoft.com/office/powerpoint/2010/main" xmlns="" val="80056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6929487" cy="695095"/>
          </a:xfrm>
        </p:spPr>
        <p:txBody>
          <a:bodyPr>
            <a:normAutofit fontScale="90000"/>
          </a:bodyPr>
          <a:lstStyle/>
          <a:p>
            <a:r>
              <a:rPr lang="en-US" dirty="0" smtClean="0"/>
              <a:t>What is Knowledge?</a:t>
            </a:r>
            <a:endParaRPr lang="en-US" dirty="0"/>
          </a:p>
        </p:txBody>
      </p:sp>
      <p:sp>
        <p:nvSpPr>
          <p:cNvPr id="21" name="Footer Placeholder 20"/>
          <p:cNvSpPr>
            <a:spLocks noGrp="1"/>
          </p:cNvSpPr>
          <p:nvPr>
            <p:ph type="ftr" sz="quarter" idx="11"/>
          </p:nvPr>
        </p:nvSpPr>
        <p:spPr/>
        <p:txBody>
          <a:bodyPr/>
          <a:lstStyle/>
          <a:p>
            <a:r>
              <a:rPr lang="en-US" smtClean="0"/>
              <a:t>Y. Lakshmi Prasad #08978784848</a:t>
            </a:r>
            <a:endParaRPr lang="en-US"/>
          </a:p>
        </p:txBody>
      </p:sp>
      <p:sp>
        <p:nvSpPr>
          <p:cNvPr id="16" name="TextBox 15"/>
          <p:cNvSpPr txBox="1"/>
          <p:nvPr/>
        </p:nvSpPr>
        <p:spPr>
          <a:xfrm>
            <a:off x="762000" y="1981200"/>
            <a:ext cx="7391400" cy="892552"/>
          </a:xfrm>
          <a:prstGeom prst="rect">
            <a:avLst/>
          </a:prstGeom>
        </p:spPr>
        <p:style>
          <a:lnRef idx="1">
            <a:schemeClr val="accent3"/>
          </a:lnRef>
          <a:fillRef idx="3">
            <a:schemeClr val="accent3"/>
          </a:fillRef>
          <a:effectRef idx="2">
            <a:schemeClr val="accent3"/>
          </a:effectRef>
          <a:fontRef idx="minor">
            <a:schemeClr val="lt1"/>
          </a:fontRef>
        </p:style>
        <p:txBody>
          <a:bodyPr wrap="square">
            <a:prstTxWarp prst="textNoShape">
              <a:avLst/>
            </a:prstTxWarp>
            <a:spAutoFit/>
          </a:bodyPr>
          <a:lstStyle/>
          <a:p>
            <a:pPr algn="ctr">
              <a:defRPr/>
            </a:pPr>
            <a:r>
              <a:rPr lang="en-US" sz="2600" i="1" dirty="0" smtClean="0">
                <a:solidFill>
                  <a:schemeClr val="tx1"/>
                </a:solidFill>
                <a:latin typeface="Gill Sans MT" charset="0"/>
              </a:rPr>
              <a:t>“</a:t>
            </a:r>
            <a:r>
              <a:rPr lang="en-US" sz="2600" b="1" i="1" dirty="0" smtClean="0">
                <a:solidFill>
                  <a:schemeClr val="tx1"/>
                </a:solidFill>
                <a:latin typeface="Gill Sans MT" charset="0"/>
              </a:rPr>
              <a:t>Knowledge</a:t>
            </a:r>
            <a:r>
              <a:rPr lang="en-US" sz="2600" i="1" dirty="0" smtClean="0">
                <a:solidFill>
                  <a:schemeClr val="tx1"/>
                </a:solidFill>
                <a:latin typeface="Gill Sans MT" charset="0"/>
              </a:rPr>
              <a:t>” is what is left after the “</a:t>
            </a:r>
            <a:r>
              <a:rPr lang="en-US" sz="2600" b="1" i="1" dirty="0" smtClean="0">
                <a:solidFill>
                  <a:schemeClr val="tx1"/>
                </a:solidFill>
                <a:latin typeface="Gill Sans MT" charset="0"/>
              </a:rPr>
              <a:t>Facts</a:t>
            </a:r>
            <a:r>
              <a:rPr lang="en-US" sz="2600" i="1" dirty="0" smtClean="0">
                <a:solidFill>
                  <a:schemeClr val="tx1"/>
                </a:solidFill>
                <a:latin typeface="Gill Sans MT" charset="0"/>
              </a:rPr>
              <a:t>” are forgotten.</a:t>
            </a:r>
            <a:endParaRPr lang="en-US" sz="2600" i="1" dirty="0">
              <a:solidFill>
                <a:schemeClr val="tx1"/>
              </a:solidFill>
              <a:latin typeface="Gill Sans MT" charset="0"/>
            </a:endParaRPr>
          </a:p>
        </p:txBody>
      </p:sp>
    </p:spTree>
    <p:extLst>
      <p:ext uri="{BB962C8B-B14F-4D97-AF65-F5344CB8AC3E}">
        <p14:creationId xmlns="" xmlns:p14="http://schemas.microsoft.com/office/powerpoint/2010/main" val="414152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743712"/>
          </a:xfrm>
        </p:spPr>
        <p:txBody>
          <a:bodyPr>
            <a:normAutofit/>
          </a:bodyPr>
          <a:lstStyle/>
          <a:p>
            <a:r>
              <a:rPr lang="en-IN" sz="3600" b="1" dirty="0" smtClean="0"/>
              <a:t>Supervised and Unsupervised Learning</a:t>
            </a:r>
            <a:endParaRPr lang="en-IN" sz="3600" dirty="0"/>
          </a:p>
        </p:txBody>
      </p:sp>
      <p:sp>
        <p:nvSpPr>
          <p:cNvPr id="3" name="Content Placeholder 2"/>
          <p:cNvSpPr>
            <a:spLocks noGrp="1"/>
          </p:cNvSpPr>
          <p:nvPr>
            <p:ph idx="1"/>
          </p:nvPr>
        </p:nvSpPr>
        <p:spPr>
          <a:xfrm>
            <a:off x="304800" y="1219200"/>
            <a:ext cx="8382000" cy="5105400"/>
          </a:xfrm>
        </p:spPr>
        <p:txBody>
          <a:bodyPr>
            <a:normAutofit/>
          </a:bodyPr>
          <a:lstStyle/>
          <a:p>
            <a:pPr>
              <a:buNone/>
            </a:pPr>
            <a:r>
              <a:rPr lang="en-IN" dirty="0" smtClean="0"/>
              <a:t>Identify what type of problem this is.</a:t>
            </a:r>
          </a:p>
          <a:p>
            <a:pPr>
              <a:buFont typeface="Wingdings"/>
              <a:buChar char="à"/>
            </a:pPr>
            <a:r>
              <a:rPr lang="en-IN" dirty="0" smtClean="0"/>
              <a:t>You </a:t>
            </a:r>
            <a:r>
              <a:rPr lang="en-IN" dirty="0" smtClean="0"/>
              <a:t>have the past data of two cricket teams on the performance of the teams based on different parameters and the match results. You have to predict which team will win</a:t>
            </a:r>
            <a:r>
              <a:rPr lang="en-IN" dirty="0" smtClean="0"/>
              <a:t>.</a:t>
            </a:r>
          </a:p>
          <a:p>
            <a:pPr>
              <a:buFont typeface="Wingdings"/>
              <a:buChar char="à"/>
            </a:pPr>
            <a:endParaRPr lang="en-IN" dirty="0" smtClean="0"/>
          </a:p>
          <a:p>
            <a:pPr fontAlgn="t">
              <a:buNone/>
            </a:pPr>
            <a:r>
              <a:rPr lang="en-IN" dirty="0" smtClean="0"/>
              <a:t>A) Supervised </a:t>
            </a:r>
            <a:r>
              <a:rPr lang="en-IN" dirty="0" smtClean="0"/>
              <a:t>learning</a:t>
            </a:r>
          </a:p>
          <a:p>
            <a:pPr fontAlgn="t">
              <a:buNone/>
            </a:pPr>
            <a:r>
              <a:rPr lang="en-IN" dirty="0" smtClean="0"/>
              <a:t>B) Unsupervised </a:t>
            </a:r>
            <a:r>
              <a:rPr lang="en-IN" dirty="0" smtClean="0"/>
              <a:t>learning</a:t>
            </a:r>
          </a:p>
          <a:p>
            <a:endParaRPr lang="en-IN" dirty="0"/>
          </a:p>
        </p:txBody>
      </p:sp>
      <p:sp>
        <p:nvSpPr>
          <p:cNvPr id="4" name="Footer Placeholder 3"/>
          <p:cNvSpPr>
            <a:spLocks noGrp="1"/>
          </p:cNvSpPr>
          <p:nvPr>
            <p:ph type="ftr" sz="quarter" idx="11"/>
          </p:nvPr>
        </p:nvSpPr>
        <p:spPr/>
        <p:txBody>
          <a:bodyPr/>
          <a:lstStyle/>
          <a:p>
            <a:r>
              <a:rPr lang="en-US" smtClean="0"/>
              <a:t>Y.Lakshmi Prasad 08978784848</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38200"/>
          </a:xfrm>
        </p:spPr>
        <p:txBody>
          <a:bodyPr/>
          <a:lstStyle/>
          <a:p>
            <a:r>
              <a:rPr lang="en-IN" b="1" dirty="0" smtClean="0"/>
              <a:t>Feedback :</a:t>
            </a:r>
            <a:endParaRPr lang="en-IN" dirty="0"/>
          </a:p>
        </p:txBody>
      </p:sp>
      <p:sp>
        <p:nvSpPr>
          <p:cNvPr id="3" name="Content Placeholder 2"/>
          <p:cNvSpPr>
            <a:spLocks noGrp="1"/>
          </p:cNvSpPr>
          <p:nvPr>
            <p:ph idx="1"/>
          </p:nvPr>
        </p:nvSpPr>
        <p:spPr>
          <a:xfrm>
            <a:off x="304800" y="1066800"/>
            <a:ext cx="8382000" cy="5257800"/>
          </a:xfrm>
        </p:spPr>
        <p:txBody>
          <a:bodyPr/>
          <a:lstStyle/>
          <a:p>
            <a:r>
              <a:rPr lang="en-IN" b="1" dirty="0" smtClean="0"/>
              <a:t>Feedback :</a:t>
            </a:r>
            <a:r>
              <a:rPr lang="en-IN" i="1" dirty="0" smtClean="0"/>
              <a:t>You have the data of the past two years to train your model on. </a:t>
            </a:r>
          </a:p>
          <a:p>
            <a:r>
              <a:rPr lang="en-IN" i="1" dirty="0" smtClean="0"/>
              <a:t>Since you know the results of different games based on different performance parameters, it would be a supervised learning problem — more specifically, a classification problem since your output variable (i.e. the name of the team) is categorical.</a:t>
            </a:r>
            <a:endParaRPr lang="en-IN" dirty="0" smtClean="0"/>
          </a:p>
          <a:p>
            <a:endParaRPr lang="en-IN" dirty="0"/>
          </a:p>
        </p:txBody>
      </p:sp>
      <p:sp>
        <p:nvSpPr>
          <p:cNvPr id="4" name="Footer Placeholder 3"/>
          <p:cNvSpPr>
            <a:spLocks noGrp="1"/>
          </p:cNvSpPr>
          <p:nvPr>
            <p:ph type="ftr" sz="quarter" idx="11"/>
          </p:nvPr>
        </p:nvSpPr>
        <p:spPr/>
        <p:txBody>
          <a:bodyPr/>
          <a:lstStyle/>
          <a:p>
            <a:r>
              <a:rPr lang="en-US" smtClean="0"/>
              <a:t>Y.Lakshmi Prasad 08978784848</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229600" cy="762000"/>
          </a:xfrm>
        </p:spPr>
        <p:txBody>
          <a:bodyPr>
            <a:normAutofit/>
          </a:bodyPr>
          <a:lstStyle/>
          <a:p>
            <a:r>
              <a:rPr lang="en-IN" sz="3600" b="1" dirty="0" smtClean="0"/>
              <a:t>Supervised and Unsupervised Learning</a:t>
            </a:r>
            <a:endParaRPr lang="en-IN" sz="3600" dirty="0"/>
          </a:p>
        </p:txBody>
      </p:sp>
      <p:sp>
        <p:nvSpPr>
          <p:cNvPr id="3" name="Content Placeholder 2"/>
          <p:cNvSpPr>
            <a:spLocks noGrp="1"/>
          </p:cNvSpPr>
          <p:nvPr>
            <p:ph idx="1"/>
          </p:nvPr>
        </p:nvSpPr>
        <p:spPr>
          <a:xfrm>
            <a:off x="228600" y="1066800"/>
            <a:ext cx="8458200" cy="5257800"/>
          </a:xfrm>
        </p:spPr>
        <p:txBody>
          <a:bodyPr>
            <a:normAutofit/>
          </a:bodyPr>
          <a:lstStyle/>
          <a:p>
            <a:pPr>
              <a:buNone/>
            </a:pPr>
            <a:r>
              <a:rPr lang="en-IN" dirty="0" smtClean="0"/>
              <a:t>Identify what type of problem this is.</a:t>
            </a:r>
          </a:p>
          <a:p>
            <a:pPr>
              <a:buFont typeface="Wingdings"/>
              <a:buChar char="à"/>
            </a:pPr>
            <a:r>
              <a:rPr lang="en-IN" dirty="0" smtClean="0"/>
              <a:t>You feed a large collection of spam emails to the learning model to identify the different sub-groups of these spam mails. No labels are presents in the data set.</a:t>
            </a:r>
          </a:p>
          <a:p>
            <a:pPr>
              <a:buNone/>
            </a:pPr>
            <a:endParaRPr lang="en-IN" dirty="0" smtClean="0"/>
          </a:p>
          <a:p>
            <a:pPr fontAlgn="t">
              <a:buNone/>
            </a:pPr>
            <a:r>
              <a:rPr lang="en-IN" dirty="0" smtClean="0"/>
              <a:t>A) Supervised learning</a:t>
            </a:r>
          </a:p>
          <a:p>
            <a:pPr fontAlgn="t">
              <a:buNone/>
            </a:pPr>
            <a:r>
              <a:rPr lang="en-IN" dirty="0" smtClean="0"/>
              <a:t>B) Unsupervised learning</a:t>
            </a:r>
          </a:p>
          <a:p>
            <a:endParaRPr lang="en-IN" dirty="0"/>
          </a:p>
        </p:txBody>
      </p:sp>
      <p:sp>
        <p:nvSpPr>
          <p:cNvPr id="4" name="Footer Placeholder 3"/>
          <p:cNvSpPr>
            <a:spLocks noGrp="1"/>
          </p:cNvSpPr>
          <p:nvPr>
            <p:ph type="ftr" sz="quarter" idx="11"/>
          </p:nvPr>
        </p:nvSpPr>
        <p:spPr/>
        <p:txBody>
          <a:bodyPr/>
          <a:lstStyle/>
          <a:p>
            <a:r>
              <a:rPr lang="en-US" smtClean="0"/>
              <a:t>Y.Lakshmi Prasad 08978784848</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Feedback :</a:t>
            </a:r>
            <a:endParaRPr lang="en-IN" dirty="0"/>
          </a:p>
        </p:txBody>
      </p:sp>
      <p:sp>
        <p:nvSpPr>
          <p:cNvPr id="3" name="Content Placeholder 2"/>
          <p:cNvSpPr>
            <a:spLocks noGrp="1"/>
          </p:cNvSpPr>
          <p:nvPr>
            <p:ph idx="1"/>
          </p:nvPr>
        </p:nvSpPr>
        <p:spPr/>
        <p:txBody>
          <a:bodyPr/>
          <a:lstStyle/>
          <a:p>
            <a:r>
              <a:rPr lang="en-IN" i="1" dirty="0" smtClean="0"/>
              <a:t>This can be addressed using unsupervised learning as there are no labels assigned to your data set and they need to be identified.</a:t>
            </a:r>
            <a:endParaRPr lang="en-IN" dirty="0" smtClean="0"/>
          </a:p>
          <a:p>
            <a:endParaRPr lang="en-IN" dirty="0"/>
          </a:p>
        </p:txBody>
      </p:sp>
      <p:sp>
        <p:nvSpPr>
          <p:cNvPr id="4" name="Footer Placeholder 3"/>
          <p:cNvSpPr>
            <a:spLocks noGrp="1"/>
          </p:cNvSpPr>
          <p:nvPr>
            <p:ph type="ftr" sz="quarter" idx="11"/>
          </p:nvPr>
        </p:nvSpPr>
        <p:spPr/>
        <p:txBody>
          <a:bodyPr/>
          <a:lstStyle/>
          <a:p>
            <a:r>
              <a:rPr lang="en-US" smtClean="0"/>
              <a:t>Y.Lakshmi Prasad 08978784848</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382000" cy="838200"/>
          </a:xfrm>
        </p:spPr>
        <p:txBody>
          <a:bodyPr>
            <a:normAutofit/>
          </a:bodyPr>
          <a:lstStyle/>
          <a:p>
            <a:r>
              <a:rPr lang="en-IN" sz="4000" b="1" dirty="0" smtClean="0"/>
              <a:t>Supervised and Unsupervised Learning</a:t>
            </a:r>
            <a:endParaRPr lang="en-IN" sz="4000" dirty="0"/>
          </a:p>
        </p:txBody>
      </p:sp>
      <p:sp>
        <p:nvSpPr>
          <p:cNvPr id="3" name="Content Placeholder 2"/>
          <p:cNvSpPr>
            <a:spLocks noGrp="1"/>
          </p:cNvSpPr>
          <p:nvPr>
            <p:ph idx="1"/>
          </p:nvPr>
        </p:nvSpPr>
        <p:spPr>
          <a:xfrm>
            <a:off x="304800" y="990600"/>
            <a:ext cx="8382000" cy="5334000"/>
          </a:xfrm>
        </p:spPr>
        <p:txBody>
          <a:bodyPr>
            <a:normAutofit/>
          </a:bodyPr>
          <a:lstStyle/>
          <a:p>
            <a:pPr>
              <a:buNone/>
            </a:pPr>
            <a:r>
              <a:rPr lang="en-IN" dirty="0" smtClean="0"/>
              <a:t>Identify what type of problem this is.</a:t>
            </a:r>
          </a:p>
          <a:p>
            <a:pPr>
              <a:buFont typeface="Wingdings"/>
              <a:buChar char="à"/>
            </a:pPr>
            <a:r>
              <a:rPr lang="en-IN" dirty="0" smtClean="0"/>
              <a:t>Consider a large data set of the medical profiles of cancer patients. This data contains no labels for the medical profiles of the cancer patients. The model has to learn whether there might be different groups of such patients for which separate treatments might be tailored.</a:t>
            </a:r>
          </a:p>
          <a:p>
            <a:pPr>
              <a:buNone/>
            </a:pPr>
            <a:endParaRPr lang="en-IN" dirty="0" smtClean="0"/>
          </a:p>
          <a:p>
            <a:pPr fontAlgn="t">
              <a:buNone/>
            </a:pPr>
            <a:r>
              <a:rPr lang="en-IN" dirty="0" smtClean="0"/>
              <a:t>A) Supervised learning</a:t>
            </a:r>
          </a:p>
          <a:p>
            <a:pPr fontAlgn="t">
              <a:buNone/>
            </a:pPr>
            <a:r>
              <a:rPr lang="en-IN" dirty="0" smtClean="0"/>
              <a:t>B) Unsupervised learning</a:t>
            </a:r>
          </a:p>
          <a:p>
            <a:endParaRPr lang="en-IN" dirty="0"/>
          </a:p>
        </p:txBody>
      </p:sp>
      <p:sp>
        <p:nvSpPr>
          <p:cNvPr id="4" name="Footer Placeholder 3"/>
          <p:cNvSpPr>
            <a:spLocks noGrp="1"/>
          </p:cNvSpPr>
          <p:nvPr>
            <p:ph type="ftr" sz="quarter" idx="11"/>
          </p:nvPr>
        </p:nvSpPr>
        <p:spPr/>
        <p:txBody>
          <a:bodyPr/>
          <a:lstStyle/>
          <a:p>
            <a:r>
              <a:rPr lang="en-US" smtClean="0"/>
              <a:t>Y.Lakshmi Prasad 08978784848</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lstStyle/>
          <a:p>
            <a:r>
              <a:rPr lang="en-IN" b="1" dirty="0" smtClean="0"/>
              <a:t>Feedback :</a:t>
            </a:r>
            <a:endParaRPr lang="en-IN" dirty="0"/>
          </a:p>
        </p:txBody>
      </p:sp>
      <p:sp>
        <p:nvSpPr>
          <p:cNvPr id="3" name="Content Placeholder 2"/>
          <p:cNvSpPr>
            <a:spLocks noGrp="1"/>
          </p:cNvSpPr>
          <p:nvPr>
            <p:ph idx="1"/>
          </p:nvPr>
        </p:nvSpPr>
        <p:spPr>
          <a:xfrm>
            <a:off x="381000" y="1295400"/>
            <a:ext cx="8305800" cy="5029200"/>
          </a:xfrm>
        </p:spPr>
        <p:txBody>
          <a:bodyPr/>
          <a:lstStyle/>
          <a:p>
            <a:r>
              <a:rPr lang="en-IN" b="1" dirty="0" smtClean="0"/>
              <a:t>Feedback :</a:t>
            </a:r>
            <a:r>
              <a:rPr lang="en-IN" i="1" dirty="0" smtClean="0"/>
              <a:t>This can be addressed using an unsupervised learning algorithm, in which you group patients into different clusters.</a:t>
            </a:r>
            <a:endParaRPr lang="en-IN" dirty="0" smtClean="0"/>
          </a:p>
          <a:p>
            <a:endParaRPr lang="en-IN" dirty="0"/>
          </a:p>
        </p:txBody>
      </p:sp>
      <p:sp>
        <p:nvSpPr>
          <p:cNvPr id="4" name="Footer Placeholder 3"/>
          <p:cNvSpPr>
            <a:spLocks noGrp="1"/>
          </p:cNvSpPr>
          <p:nvPr>
            <p:ph type="ftr" sz="quarter" idx="11"/>
          </p:nvPr>
        </p:nvSpPr>
        <p:spPr/>
        <p:txBody>
          <a:bodyPr/>
          <a:lstStyle/>
          <a:p>
            <a:r>
              <a:rPr lang="en-US" smtClean="0"/>
              <a:t>Y.Lakshmi Prasad 08978784848</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ctr">
              <a:buNone/>
            </a:pPr>
            <a:endParaRPr lang="en-US" sz="8800" dirty="0" smtClean="0"/>
          </a:p>
          <a:p>
            <a:pPr marL="109728" indent="0" algn="ctr">
              <a:buNone/>
            </a:pPr>
            <a:r>
              <a:rPr lang="en-US" sz="8800" dirty="0" smtClean="0"/>
              <a:t>Questions?</a:t>
            </a:r>
            <a:endParaRPr lang="en-US" sz="8800" dirty="0"/>
          </a:p>
        </p:txBody>
      </p:sp>
      <p:sp>
        <p:nvSpPr>
          <p:cNvPr id="3" name="Footer Placeholder 2"/>
          <p:cNvSpPr>
            <a:spLocks noGrp="1"/>
          </p:cNvSpPr>
          <p:nvPr>
            <p:ph type="ftr" sz="quarter" idx="11"/>
          </p:nvPr>
        </p:nvSpPr>
        <p:spPr/>
        <p:txBody>
          <a:bodyPr/>
          <a:lstStyle/>
          <a:p>
            <a:r>
              <a:rPr lang="en-US" smtClean="0"/>
              <a:t>Y. Lakshmi Prasad #08978784848</a:t>
            </a: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556523" cy="739553"/>
          </a:xfrm>
        </p:spPr>
        <p:txBody>
          <a:bodyPr>
            <a:normAutofit fontScale="90000"/>
          </a:bodyPr>
          <a:lstStyle/>
          <a:p>
            <a:r>
              <a:rPr lang="en-US" dirty="0" smtClean="0">
                <a:solidFill>
                  <a:schemeClr val="accent5">
                    <a:lumMod val="50000"/>
                  </a:schemeClr>
                </a:solidFill>
              </a:rPr>
              <a:t>What makes us “</a:t>
            </a:r>
            <a:r>
              <a:rPr lang="en-US" b="1" dirty="0" smtClean="0">
                <a:solidFill>
                  <a:schemeClr val="accent5">
                    <a:lumMod val="50000"/>
                  </a:schemeClr>
                </a:solidFill>
              </a:rPr>
              <a:t>Intelligent</a:t>
            </a:r>
            <a:r>
              <a:rPr lang="en-US" dirty="0" smtClean="0">
                <a:solidFill>
                  <a:schemeClr val="accent5">
                    <a:lumMod val="50000"/>
                  </a:schemeClr>
                </a:solidFill>
              </a:rPr>
              <a:t>”?</a:t>
            </a:r>
            <a:endParaRPr lang="en-US" dirty="0">
              <a:solidFill>
                <a:schemeClr val="accent5">
                  <a:lumMod val="50000"/>
                </a:schemeClr>
              </a:solidFill>
            </a:endParaRPr>
          </a:p>
        </p:txBody>
      </p:sp>
      <p:sp>
        <p:nvSpPr>
          <p:cNvPr id="6" name="Footer Placeholder 5"/>
          <p:cNvSpPr>
            <a:spLocks noGrp="1"/>
          </p:cNvSpPr>
          <p:nvPr>
            <p:ph type="ftr" sz="quarter" idx="11"/>
          </p:nvPr>
        </p:nvSpPr>
        <p:spPr/>
        <p:txBody>
          <a:bodyPr/>
          <a:lstStyle/>
          <a:p>
            <a:r>
              <a:rPr lang="en-US" dirty="0" smtClean="0"/>
              <a:t>Y. Lakshmi Prasad #08978784848</a:t>
            </a:r>
            <a:endParaRPr lang="en-US" dirty="0"/>
          </a:p>
        </p:txBody>
      </p:sp>
      <p:sp>
        <p:nvSpPr>
          <p:cNvPr id="5" name="Content Placeholder 4"/>
          <p:cNvSpPr>
            <a:spLocks noGrp="1"/>
          </p:cNvSpPr>
          <p:nvPr>
            <p:ph idx="4294967295"/>
          </p:nvPr>
        </p:nvSpPr>
        <p:spPr>
          <a:xfrm>
            <a:off x="357158" y="4786322"/>
            <a:ext cx="8286809" cy="1500198"/>
          </a:xfrm>
        </p:spPr>
        <p:style>
          <a:lnRef idx="1">
            <a:schemeClr val="accent4"/>
          </a:lnRef>
          <a:fillRef idx="3">
            <a:schemeClr val="accent4"/>
          </a:fillRef>
          <a:effectRef idx="2">
            <a:schemeClr val="accent4"/>
          </a:effectRef>
          <a:fontRef idx="minor">
            <a:schemeClr val="lt1"/>
          </a:fontRef>
        </p:style>
        <p:txBody>
          <a:bodyPr>
            <a:noAutofit/>
          </a:bodyPr>
          <a:lstStyle/>
          <a:p>
            <a:pPr marL="0" indent="0" algn="ctr">
              <a:buNone/>
            </a:pPr>
            <a:r>
              <a:rPr lang="en-US" sz="2800" b="1" dirty="0" smtClean="0">
                <a:solidFill>
                  <a:schemeClr val="tx1"/>
                </a:solidFill>
              </a:rPr>
              <a:t>Generalization</a:t>
            </a:r>
            <a:r>
              <a:rPr lang="en-US" sz="2800" dirty="0" smtClean="0">
                <a:solidFill>
                  <a:schemeClr val="tx1"/>
                </a:solidFill>
              </a:rPr>
              <a:t>: The ability to </a:t>
            </a:r>
            <a:r>
              <a:rPr lang="en-US" sz="2800" b="1" dirty="0" smtClean="0">
                <a:solidFill>
                  <a:schemeClr val="tx1"/>
                </a:solidFill>
              </a:rPr>
              <a:t>predict</a:t>
            </a:r>
            <a:r>
              <a:rPr lang="en-US" sz="2800" dirty="0" smtClean="0">
                <a:solidFill>
                  <a:schemeClr val="tx1"/>
                </a:solidFill>
              </a:rPr>
              <a:t> or </a:t>
            </a:r>
            <a:r>
              <a:rPr lang="en-US" sz="2800" b="1" dirty="0" smtClean="0">
                <a:solidFill>
                  <a:schemeClr val="tx1"/>
                </a:solidFill>
              </a:rPr>
              <a:t>assign</a:t>
            </a:r>
            <a:r>
              <a:rPr lang="en-US" sz="2800" dirty="0" smtClean="0">
                <a:solidFill>
                  <a:schemeClr val="tx1"/>
                </a:solidFill>
              </a:rPr>
              <a:t> a </a:t>
            </a:r>
            <a:r>
              <a:rPr lang="en-US" sz="2800" b="1" dirty="0" smtClean="0">
                <a:solidFill>
                  <a:schemeClr val="tx1"/>
                </a:solidFill>
              </a:rPr>
              <a:t>label</a:t>
            </a:r>
            <a:r>
              <a:rPr lang="en-US" sz="2800" dirty="0" smtClean="0">
                <a:solidFill>
                  <a:schemeClr val="tx1"/>
                </a:solidFill>
              </a:rPr>
              <a:t> to a “</a:t>
            </a:r>
            <a:r>
              <a:rPr lang="en-US" sz="2800" b="1" dirty="0" smtClean="0">
                <a:solidFill>
                  <a:schemeClr val="tx1"/>
                </a:solidFill>
              </a:rPr>
              <a:t>new</a:t>
            </a:r>
            <a:r>
              <a:rPr lang="en-US" sz="2800" dirty="0" smtClean="0">
                <a:solidFill>
                  <a:schemeClr val="tx1"/>
                </a:solidFill>
              </a:rPr>
              <a:t>” observation based on the “</a:t>
            </a:r>
            <a:r>
              <a:rPr lang="en-US" sz="2800" b="1" dirty="0" smtClean="0">
                <a:solidFill>
                  <a:schemeClr val="tx1"/>
                </a:solidFill>
              </a:rPr>
              <a:t>model</a:t>
            </a:r>
            <a:r>
              <a:rPr lang="en-US" sz="2800" dirty="0" smtClean="0">
                <a:solidFill>
                  <a:schemeClr val="tx1"/>
                </a:solidFill>
              </a:rPr>
              <a:t>” built from </a:t>
            </a:r>
            <a:r>
              <a:rPr lang="en-US" sz="2800" b="1" dirty="0" smtClean="0">
                <a:solidFill>
                  <a:schemeClr val="tx1"/>
                </a:solidFill>
              </a:rPr>
              <a:t>past experience</a:t>
            </a:r>
            <a:endParaRPr lang="en-US" sz="2800" b="1" dirty="0">
              <a:solidFill>
                <a:schemeClr val="tx1"/>
              </a:solidFill>
            </a:endParaRPr>
          </a:p>
        </p:txBody>
      </p:sp>
      <p:pic>
        <p:nvPicPr>
          <p:cNvPr id="4" name="Picture 3"/>
          <p:cNvPicPr>
            <a:picLocks noChangeAspect="1"/>
          </p:cNvPicPr>
          <p:nvPr/>
        </p:nvPicPr>
        <p:blipFill>
          <a:blip r:embed="rId2"/>
          <a:stretch>
            <a:fillRect/>
          </a:stretch>
        </p:blipFill>
        <p:spPr>
          <a:xfrm>
            <a:off x="381000" y="1066800"/>
            <a:ext cx="8119148" cy="3524675"/>
          </a:xfrm>
          <a:prstGeom prst="rect">
            <a:avLst/>
          </a:prstGeom>
        </p:spPr>
      </p:pic>
    </p:spTree>
    <p:extLst>
      <p:ext uri="{BB962C8B-B14F-4D97-AF65-F5344CB8AC3E}">
        <p14:creationId xmlns:p14="http://schemas.microsoft.com/office/powerpoint/2010/main" xmlns="" val="211029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fade">
                                      <p:cBhvr>
                                        <p:cTn id="12" dur="500"/>
                                        <p:tgtEl>
                                          <p:spTgt spid="5">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6858049" cy="700086"/>
          </a:xfrm>
        </p:spPr>
        <p:txBody>
          <a:bodyPr>
            <a:normAutofit fontScale="90000"/>
          </a:bodyPr>
          <a:lstStyle/>
          <a:p>
            <a:r>
              <a:rPr lang="en-US" dirty="0" smtClean="0">
                <a:solidFill>
                  <a:schemeClr val="accent6">
                    <a:lumMod val="50000"/>
                  </a:schemeClr>
                </a:solidFill>
              </a:rPr>
              <a:t>What is “</a:t>
            </a:r>
            <a:r>
              <a:rPr lang="en-US" b="1" dirty="0" smtClean="0">
                <a:solidFill>
                  <a:schemeClr val="accent6">
                    <a:lumMod val="50000"/>
                  </a:schemeClr>
                </a:solidFill>
              </a:rPr>
              <a:t>Thinking</a:t>
            </a:r>
            <a:r>
              <a:rPr lang="en-US" dirty="0" smtClean="0">
                <a:solidFill>
                  <a:schemeClr val="accent6">
                    <a:lumMod val="50000"/>
                  </a:schemeClr>
                </a:solidFill>
              </a:rPr>
              <a:t>”?</a:t>
            </a:r>
            <a:endParaRPr lang="en-US" dirty="0">
              <a:solidFill>
                <a:schemeClr val="accent6">
                  <a:lumMod val="50000"/>
                </a:schemeClr>
              </a:solidFill>
            </a:endParaRPr>
          </a:p>
        </p:txBody>
      </p:sp>
      <p:sp>
        <p:nvSpPr>
          <p:cNvPr id="5" name="Footer Placeholder 4"/>
          <p:cNvSpPr>
            <a:spLocks noGrp="1"/>
          </p:cNvSpPr>
          <p:nvPr>
            <p:ph type="ftr" sz="quarter" idx="11"/>
          </p:nvPr>
        </p:nvSpPr>
        <p:spPr/>
        <p:txBody>
          <a:bodyPr/>
          <a:lstStyle/>
          <a:p>
            <a:r>
              <a:rPr lang="en-US" smtClean="0"/>
              <a:t>Y. Lakshmi Prasad #08978784848</a:t>
            </a:r>
            <a:endParaRPr lang="en-US"/>
          </a:p>
        </p:txBody>
      </p:sp>
      <p:pic>
        <p:nvPicPr>
          <p:cNvPr id="3" name="Picture 2" descr="Screen Shot 2014-07-21 at 11.51.47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28596" y="1357298"/>
            <a:ext cx="8062936" cy="3849770"/>
          </a:xfrm>
          <a:prstGeom prst="rect">
            <a:avLst/>
          </a:prstGeom>
        </p:spPr>
      </p:pic>
      <p:sp>
        <p:nvSpPr>
          <p:cNvPr id="4" name="Content Placeholder 4"/>
          <p:cNvSpPr txBox="1">
            <a:spLocks/>
          </p:cNvSpPr>
          <p:nvPr/>
        </p:nvSpPr>
        <p:spPr>
          <a:xfrm>
            <a:off x="304801" y="5214950"/>
            <a:ext cx="8410603" cy="1418392"/>
          </a:xfrm>
          <a:prstGeom prst="rect">
            <a:avLst/>
          </a:prstGeom>
        </p:spPr>
        <p:style>
          <a:lnRef idx="1">
            <a:schemeClr val="accent4"/>
          </a:lnRef>
          <a:fillRef idx="3">
            <a:schemeClr val="accent4"/>
          </a:fillRef>
          <a:effectRef idx="2">
            <a:schemeClr val="accent4"/>
          </a:effectRef>
          <a:fontRef idx="minor">
            <a:schemeClr val="lt1"/>
          </a:fontRef>
        </p:style>
        <p:txBody>
          <a:bodyPr vert="horz">
            <a:no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lt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lt1"/>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lt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lt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lt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lt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lt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lt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lt1"/>
                </a:solidFill>
                <a:latin typeface="+mn-lt"/>
                <a:ea typeface="+mn-ea"/>
                <a:cs typeface="+mn-cs"/>
              </a:defRPr>
            </a:lvl9pPr>
          </a:lstStyle>
          <a:p>
            <a:pPr marL="0" indent="0" algn="ctr">
              <a:buFont typeface="Wingdings 3"/>
              <a:buNone/>
            </a:pPr>
            <a:r>
              <a:rPr lang="en-US" sz="2800" b="1" dirty="0" smtClean="0">
                <a:solidFill>
                  <a:schemeClr val="tx1"/>
                </a:solidFill>
              </a:rPr>
              <a:t>Semantics</a:t>
            </a:r>
            <a:r>
              <a:rPr lang="en-US" sz="2800" dirty="0" smtClean="0">
                <a:solidFill>
                  <a:schemeClr val="tx1"/>
                </a:solidFill>
              </a:rPr>
              <a:t>:  Ability to assign </a:t>
            </a:r>
            <a:r>
              <a:rPr lang="en-US" sz="2800" b="1" dirty="0" smtClean="0">
                <a:solidFill>
                  <a:schemeClr val="tx1"/>
                </a:solidFill>
              </a:rPr>
              <a:t>meaning</a:t>
            </a:r>
            <a:r>
              <a:rPr lang="en-US" sz="2800" dirty="0" smtClean="0">
                <a:solidFill>
                  <a:schemeClr val="tx1"/>
                </a:solidFill>
              </a:rPr>
              <a:t> to all the </a:t>
            </a:r>
            <a:r>
              <a:rPr lang="en-US" sz="2800" b="1" dirty="0" smtClean="0">
                <a:solidFill>
                  <a:schemeClr val="tx1"/>
                </a:solidFill>
              </a:rPr>
              <a:t>parts</a:t>
            </a:r>
            <a:r>
              <a:rPr lang="en-US" sz="2800" dirty="0" smtClean="0">
                <a:solidFill>
                  <a:schemeClr val="tx1"/>
                </a:solidFill>
              </a:rPr>
              <a:t> simultaneously based on (the still ambiguous) </a:t>
            </a:r>
            <a:r>
              <a:rPr lang="en-US" sz="2800" b="1" dirty="0" smtClean="0">
                <a:solidFill>
                  <a:schemeClr val="tx1"/>
                </a:solidFill>
              </a:rPr>
              <a:t>context</a:t>
            </a:r>
            <a:r>
              <a:rPr lang="en-US" sz="2800" dirty="0" smtClean="0">
                <a:solidFill>
                  <a:schemeClr val="tx1"/>
                </a:solidFill>
              </a:rPr>
              <a:t> so the </a:t>
            </a:r>
            <a:r>
              <a:rPr lang="en-US" sz="2800" b="1" dirty="0" smtClean="0">
                <a:solidFill>
                  <a:schemeClr val="tx1"/>
                </a:solidFill>
              </a:rPr>
              <a:t>whole</a:t>
            </a:r>
            <a:r>
              <a:rPr lang="en-US" sz="2800" dirty="0" smtClean="0">
                <a:solidFill>
                  <a:schemeClr val="tx1"/>
                </a:solidFill>
              </a:rPr>
              <a:t> makes sense!</a:t>
            </a:r>
            <a:endParaRPr lang="en-US" sz="2800" b="1" dirty="0">
              <a:solidFill>
                <a:schemeClr val="tx1"/>
              </a:solidFill>
            </a:endParaRPr>
          </a:p>
        </p:txBody>
      </p:sp>
    </p:spTree>
    <p:extLst>
      <p:ext uri="{BB962C8B-B14F-4D97-AF65-F5344CB8AC3E}">
        <p14:creationId xmlns:p14="http://schemas.microsoft.com/office/powerpoint/2010/main" xmlns="" val="156188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fade">
                                      <p:cBhvr>
                                        <p:cTn id="12" dur="500"/>
                                        <p:tgtEl>
                                          <p:spTgt spid="4">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rcRect t="7732"/>
          <a:stretch>
            <a:fillRect/>
          </a:stretch>
        </p:blipFill>
        <p:spPr bwMode="auto">
          <a:xfrm>
            <a:off x="1857355" y="1571612"/>
            <a:ext cx="2306093" cy="2286016"/>
          </a:xfrm>
          <a:prstGeom prst="rect">
            <a:avLst/>
          </a:prstGeom>
          <a:noFill/>
          <a:ln w="9525">
            <a:noFill/>
            <a:miter lim="800000"/>
            <a:headEnd/>
            <a:tailEnd/>
          </a:ln>
        </p:spPr>
      </p:pic>
      <p:sp>
        <p:nvSpPr>
          <p:cNvPr id="5" name="Title 4"/>
          <p:cNvSpPr>
            <a:spLocks noGrp="1"/>
          </p:cNvSpPr>
          <p:nvPr>
            <p:ph type="title"/>
          </p:nvPr>
        </p:nvSpPr>
        <p:spPr>
          <a:xfrm>
            <a:off x="685800" y="127260"/>
            <a:ext cx="8229600" cy="1087162"/>
          </a:xfrm>
        </p:spPr>
        <p:txBody>
          <a:bodyPr>
            <a:normAutofit/>
          </a:bodyPr>
          <a:lstStyle/>
          <a:p>
            <a:pPr eaLnBrk="1" fontAlgn="auto" hangingPunct="1">
              <a:spcAft>
                <a:spcPts val="0"/>
              </a:spcAft>
              <a:defRPr/>
            </a:pPr>
            <a:r>
              <a:rPr lang="en-US" sz="3111" dirty="0" smtClean="0">
                <a:ea typeface="+mj-ea"/>
                <a:cs typeface="+mj-cs"/>
              </a:rPr>
              <a:t>Welcome to the Information Age …</a:t>
            </a:r>
            <a:r>
              <a:rPr lang="en-US" dirty="0" smtClean="0">
                <a:ea typeface="+mj-ea"/>
                <a:cs typeface="+mj-cs"/>
              </a:rPr>
              <a:t/>
            </a:r>
            <a:br>
              <a:rPr lang="en-US" dirty="0" smtClean="0">
                <a:ea typeface="+mj-ea"/>
                <a:cs typeface="+mj-cs"/>
              </a:rPr>
            </a:br>
            <a:r>
              <a:rPr lang="en-US" sz="2667" b="1" dirty="0" smtClean="0">
                <a:ea typeface="+mj-ea"/>
                <a:cs typeface="+mj-cs"/>
              </a:rPr>
              <a:t>… drowning in data and starving for Knowledge </a:t>
            </a:r>
            <a:endParaRPr lang="en-US" sz="3556" b="1" dirty="0">
              <a:ea typeface="+mj-ea"/>
              <a:cs typeface="+mj-cs"/>
            </a:endParaRPr>
          </a:p>
        </p:txBody>
      </p:sp>
      <p:sp>
        <p:nvSpPr>
          <p:cNvPr id="26" name="Footer Placeholder 25"/>
          <p:cNvSpPr>
            <a:spLocks noGrp="1"/>
          </p:cNvSpPr>
          <p:nvPr>
            <p:ph type="ftr" sz="quarter" idx="11"/>
          </p:nvPr>
        </p:nvSpPr>
        <p:spPr/>
        <p:txBody>
          <a:bodyPr/>
          <a:lstStyle/>
          <a:p>
            <a:r>
              <a:rPr lang="en-US" smtClean="0"/>
              <a:t>Y. Lakshmi Prasad #08978784848</a:t>
            </a:r>
            <a:endParaRPr lang="en-US"/>
          </a:p>
        </p:txBody>
      </p:sp>
      <p:sp>
        <p:nvSpPr>
          <p:cNvPr id="8" name="Rectangle 7"/>
          <p:cNvSpPr/>
          <p:nvPr/>
        </p:nvSpPr>
        <p:spPr>
          <a:xfrm>
            <a:off x="285720" y="1428737"/>
            <a:ext cx="1857388" cy="2893100"/>
          </a:xfrm>
          <a:prstGeom prst="rect">
            <a:avLst/>
          </a:prstGeom>
          <a:gradFill flip="none" rotWithShape="1">
            <a:gsLst>
              <a:gs pos="0">
                <a:schemeClr val="accent4">
                  <a:lumMod val="50000"/>
                </a:schemeClr>
              </a:gs>
              <a:gs pos="100000">
                <a:schemeClr val="accent4">
                  <a:lumMod val="60000"/>
                  <a:lumOff val="40000"/>
                </a:schemeClr>
              </a:gs>
            </a:gsLst>
            <a:lin ang="0" scaled="1"/>
            <a:tileRect/>
          </a:gradFill>
        </p:spPr>
        <p:txBody>
          <a:bodyPr wrap="square">
            <a:spAutoFit/>
          </a:bodyPr>
          <a:lstStyle/>
          <a:p>
            <a:pPr fontAlgn="auto">
              <a:spcBef>
                <a:spcPts val="0"/>
              </a:spcBef>
              <a:spcAft>
                <a:spcPts val="0"/>
              </a:spcAft>
              <a:defRPr/>
            </a:pPr>
            <a:r>
              <a:rPr lang="en-US" sz="1400" dirty="0">
                <a:latin typeface="Arial Narrow"/>
                <a:ea typeface="+mn-ea"/>
                <a:cs typeface="Arial Narrow"/>
              </a:rPr>
              <a:t>ATATTAGGTTTTTACCTACCCAGGAAAAGCCAACCAACCTCGATCTCTTGTAGATCTGTTCTCTAAACGAACTTTAAAATCTGTGTAGCTGTCGCTCGGCTGCATGCCTAGTGCACCTACGCAGTATAAACAATAATAAATTTTACTGTCGTTGACAAGAAACGAGTAACTCGTCCCTCTTCTGCAGACTGCTTATTACGCGACCGTAAGCTAC…</a:t>
            </a:r>
            <a:endParaRPr lang="en-US" sz="1400" dirty="0">
              <a:latin typeface="+mn-lt"/>
              <a:ea typeface="+mn-ea"/>
              <a:cs typeface="+mn-cs"/>
            </a:endParaRPr>
          </a:p>
        </p:txBody>
      </p:sp>
      <p:pic>
        <p:nvPicPr>
          <p:cNvPr id="10" name="Picture 9"/>
          <p:cNvPicPr>
            <a:picLocks noChangeAspect="1"/>
          </p:cNvPicPr>
          <p:nvPr/>
        </p:nvPicPr>
        <p:blipFill>
          <a:blip r:embed="rId4" cstate="print"/>
          <a:srcRect/>
          <a:stretch>
            <a:fillRect/>
          </a:stretch>
        </p:blipFill>
        <p:spPr bwMode="auto">
          <a:xfrm>
            <a:off x="285720" y="4357694"/>
            <a:ext cx="1823061" cy="2103845"/>
          </a:xfrm>
          <a:prstGeom prst="rect">
            <a:avLst/>
          </a:prstGeom>
          <a:noFill/>
          <a:ln w="9525">
            <a:noFill/>
            <a:miter lim="800000"/>
            <a:headEnd/>
            <a:tailEnd/>
          </a:ln>
        </p:spPr>
      </p:pic>
      <p:pic>
        <p:nvPicPr>
          <p:cNvPr id="11" name="Picture 10"/>
          <p:cNvPicPr>
            <a:picLocks noChangeAspect="1"/>
          </p:cNvPicPr>
          <p:nvPr/>
        </p:nvPicPr>
        <p:blipFill>
          <a:blip r:embed="rId5"/>
          <a:srcRect/>
          <a:stretch>
            <a:fillRect/>
          </a:stretch>
        </p:blipFill>
        <p:spPr bwMode="auto">
          <a:xfrm>
            <a:off x="6500826" y="1571612"/>
            <a:ext cx="1547594" cy="1785950"/>
          </a:xfrm>
          <a:prstGeom prst="rect">
            <a:avLst/>
          </a:prstGeom>
          <a:noFill/>
          <a:ln w="9525">
            <a:noFill/>
            <a:miter lim="800000"/>
            <a:headEnd/>
            <a:tailEnd/>
          </a:ln>
        </p:spPr>
      </p:pic>
      <p:pic>
        <p:nvPicPr>
          <p:cNvPr id="12" name="Picture 11"/>
          <p:cNvPicPr>
            <a:picLocks noChangeAspect="1"/>
          </p:cNvPicPr>
          <p:nvPr/>
        </p:nvPicPr>
        <p:blipFill>
          <a:blip r:embed="rId6"/>
          <a:srcRect/>
          <a:stretch>
            <a:fillRect/>
          </a:stretch>
        </p:blipFill>
        <p:spPr bwMode="auto">
          <a:xfrm>
            <a:off x="4286248" y="1714489"/>
            <a:ext cx="1857388" cy="2301004"/>
          </a:xfrm>
          <a:prstGeom prst="rect">
            <a:avLst/>
          </a:prstGeom>
          <a:noFill/>
          <a:ln w="9525">
            <a:noFill/>
            <a:miter lim="800000"/>
            <a:headEnd/>
            <a:tailEnd/>
          </a:ln>
        </p:spPr>
      </p:pic>
      <p:grpSp>
        <p:nvGrpSpPr>
          <p:cNvPr id="2" name="Group 56"/>
          <p:cNvGrpSpPr>
            <a:grpSpLocks/>
          </p:cNvGrpSpPr>
          <p:nvPr/>
        </p:nvGrpSpPr>
        <p:grpSpPr bwMode="auto">
          <a:xfrm>
            <a:off x="2571736" y="4286256"/>
            <a:ext cx="3335944" cy="718692"/>
            <a:chOff x="4349646" y="4288930"/>
            <a:chExt cx="3567534" cy="637680"/>
          </a:xfrm>
        </p:grpSpPr>
        <p:pic>
          <p:nvPicPr>
            <p:cNvPr id="15386" name="Picture 41"/>
            <p:cNvPicPr preferRelativeResize="0">
              <a:picLocks/>
            </p:cNvPicPr>
            <p:nvPr/>
          </p:nvPicPr>
          <p:blipFill>
            <a:blip r:embed="rId7" cstate="print"/>
            <a:srcRect t="18581" b="25548"/>
            <a:stretch>
              <a:fillRect/>
            </a:stretch>
          </p:blipFill>
          <p:spPr bwMode="auto">
            <a:xfrm>
              <a:off x="6134100" y="4295674"/>
              <a:ext cx="1783080" cy="630936"/>
            </a:xfrm>
            <a:prstGeom prst="rect">
              <a:avLst/>
            </a:prstGeom>
            <a:noFill/>
            <a:ln w="9525">
              <a:noFill/>
              <a:miter lim="800000"/>
              <a:headEnd/>
              <a:tailEnd/>
            </a:ln>
          </p:spPr>
        </p:pic>
        <p:pic>
          <p:nvPicPr>
            <p:cNvPr id="15387" name="Picture 42"/>
            <p:cNvPicPr preferRelativeResize="0">
              <a:picLocks/>
            </p:cNvPicPr>
            <p:nvPr/>
          </p:nvPicPr>
          <p:blipFill>
            <a:blip r:embed="rId8" cstate="print"/>
            <a:srcRect/>
            <a:stretch>
              <a:fillRect/>
            </a:stretch>
          </p:blipFill>
          <p:spPr bwMode="auto">
            <a:xfrm>
              <a:off x="4349646" y="4288930"/>
              <a:ext cx="1783080" cy="630936"/>
            </a:xfrm>
            <a:prstGeom prst="rect">
              <a:avLst/>
            </a:prstGeom>
            <a:noFill/>
            <a:ln w="9525">
              <a:noFill/>
              <a:miter lim="800000"/>
              <a:headEnd/>
              <a:tailEnd/>
            </a:ln>
          </p:spPr>
        </p:pic>
      </p:grpSp>
      <p:pic>
        <p:nvPicPr>
          <p:cNvPr id="48" name="Picture 47"/>
          <p:cNvPicPr>
            <a:picLocks noChangeAspect="1"/>
          </p:cNvPicPr>
          <p:nvPr/>
        </p:nvPicPr>
        <p:blipFill>
          <a:blip r:embed="rId9" cstate="print"/>
          <a:srcRect/>
          <a:stretch>
            <a:fillRect/>
          </a:stretch>
        </p:blipFill>
        <p:spPr bwMode="auto">
          <a:xfrm>
            <a:off x="6500826" y="5072074"/>
            <a:ext cx="2438400" cy="769938"/>
          </a:xfrm>
          <a:prstGeom prst="rect">
            <a:avLst/>
          </a:prstGeom>
          <a:noFill/>
          <a:ln w="9525">
            <a:noFill/>
            <a:miter lim="800000"/>
            <a:headEnd/>
            <a:tailEnd/>
          </a:ln>
        </p:spPr>
      </p:pic>
      <p:pic>
        <p:nvPicPr>
          <p:cNvPr id="49" name="Picture 48"/>
          <p:cNvPicPr>
            <a:picLocks noChangeAspect="1"/>
          </p:cNvPicPr>
          <p:nvPr/>
        </p:nvPicPr>
        <p:blipFill>
          <a:blip r:embed="rId10" cstate="print"/>
          <a:srcRect/>
          <a:stretch>
            <a:fillRect/>
          </a:stretch>
        </p:blipFill>
        <p:spPr bwMode="auto">
          <a:xfrm>
            <a:off x="6286512" y="3500438"/>
            <a:ext cx="2247900" cy="769937"/>
          </a:xfrm>
          <a:prstGeom prst="rect">
            <a:avLst/>
          </a:prstGeom>
          <a:noFill/>
          <a:ln w="9525">
            <a:noFill/>
            <a:miter lim="800000"/>
            <a:headEnd/>
            <a:tailEnd/>
          </a:ln>
        </p:spPr>
      </p:pic>
      <p:grpSp>
        <p:nvGrpSpPr>
          <p:cNvPr id="3" name="Group 57"/>
          <p:cNvGrpSpPr>
            <a:grpSpLocks/>
          </p:cNvGrpSpPr>
          <p:nvPr/>
        </p:nvGrpSpPr>
        <p:grpSpPr bwMode="auto">
          <a:xfrm>
            <a:off x="2285984" y="5357826"/>
            <a:ext cx="4214842" cy="571504"/>
            <a:chOff x="4355753" y="5697695"/>
            <a:chExt cx="4673600" cy="748411"/>
          </a:xfrm>
        </p:grpSpPr>
        <p:pic>
          <p:nvPicPr>
            <p:cNvPr id="15384" name="Picture 50"/>
            <p:cNvPicPr>
              <a:picLocks noChangeAspect="1"/>
            </p:cNvPicPr>
            <p:nvPr/>
          </p:nvPicPr>
          <p:blipFill>
            <a:blip r:embed="rId11"/>
            <a:srcRect l="6000" t="33000" r="6000" b="36000"/>
            <a:stretch>
              <a:fillRect/>
            </a:stretch>
          </p:blipFill>
          <p:spPr bwMode="auto">
            <a:xfrm>
              <a:off x="4355753" y="5704426"/>
              <a:ext cx="2438400" cy="716280"/>
            </a:xfrm>
            <a:prstGeom prst="rect">
              <a:avLst/>
            </a:prstGeom>
            <a:noFill/>
            <a:ln w="9525">
              <a:noFill/>
              <a:miter lim="800000"/>
              <a:headEnd/>
              <a:tailEnd/>
            </a:ln>
          </p:spPr>
        </p:pic>
        <p:pic>
          <p:nvPicPr>
            <p:cNvPr id="15385" name="Picture 51"/>
            <p:cNvPicPr>
              <a:picLocks noChangeAspect="1"/>
            </p:cNvPicPr>
            <p:nvPr/>
          </p:nvPicPr>
          <p:blipFill>
            <a:blip r:embed="rId12"/>
            <a:srcRect/>
            <a:stretch>
              <a:fillRect/>
            </a:stretch>
          </p:blipFill>
          <p:spPr bwMode="auto">
            <a:xfrm>
              <a:off x="6781453" y="5697695"/>
              <a:ext cx="2247900" cy="748411"/>
            </a:xfrm>
            <a:prstGeom prst="rect">
              <a:avLst/>
            </a:prstGeom>
            <a:noFill/>
            <a:ln w="9525">
              <a:noFill/>
              <a:miter lim="800000"/>
              <a:headEnd/>
              <a:tailEnd/>
            </a:ln>
          </p:spPr>
        </p:pic>
      </p:grpSp>
      <p:pic>
        <p:nvPicPr>
          <p:cNvPr id="25" name="Picture 24"/>
          <p:cNvPicPr>
            <a:picLocks noChangeAspect="1"/>
          </p:cNvPicPr>
          <p:nvPr/>
        </p:nvPicPr>
        <p:blipFill>
          <a:blip r:embed="rId13"/>
          <a:srcRect/>
          <a:stretch>
            <a:fillRect/>
          </a:stretch>
        </p:blipFill>
        <p:spPr bwMode="auto">
          <a:xfrm>
            <a:off x="5929322" y="4214818"/>
            <a:ext cx="2522537" cy="765175"/>
          </a:xfrm>
          <a:prstGeom prst="rect">
            <a:avLst/>
          </a:prstGeom>
          <a:noFill/>
          <a:ln w="9525">
            <a:noFill/>
            <a:miter lim="800000"/>
            <a:headEnd/>
            <a:tailEnd/>
          </a:ln>
        </p:spPr>
      </p:pic>
    </p:spTree>
    <p:extLst>
      <p:ext uri="{BB962C8B-B14F-4D97-AF65-F5344CB8AC3E}">
        <p14:creationId xmlns="" xmlns:p14="http://schemas.microsoft.com/office/powerpoint/2010/main" val="121121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childTnLst>
                                </p:cTn>
                              </p:par>
                            </p:childTnLst>
                          </p:cTn>
                        </p:par>
                        <p:par>
                          <p:cTn id="19" fill="hold">
                            <p:stCondLst>
                              <p:cond delay="4000"/>
                            </p:stCondLst>
                            <p:childTnLst>
                              <p:par>
                                <p:cTn id="20" presetID="10" presetClass="entr" presetSubtype="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childTnLst>
                                </p:cTn>
                              </p:par>
                            </p:childTnLst>
                          </p:cTn>
                        </p:par>
                        <p:par>
                          <p:cTn id="23" fill="hold">
                            <p:stCondLst>
                              <p:cond delay="5000"/>
                            </p:stCondLst>
                            <p:childTnLst>
                              <p:par>
                                <p:cTn id="24" presetID="10"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childTnLst>
                                </p:cTn>
                              </p:par>
                            </p:childTnLst>
                          </p:cTn>
                        </p:par>
                        <p:par>
                          <p:cTn id="27" fill="hold">
                            <p:stCondLst>
                              <p:cond delay="6000"/>
                            </p:stCondLst>
                            <p:childTnLst>
                              <p:par>
                                <p:cTn id="28" presetID="10" presetClass="entr" presetSubtype="0" fill="hold"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1000"/>
                                        <p:tgtEl>
                                          <p:spTgt spid="49"/>
                                        </p:tgtEl>
                                      </p:cBhvr>
                                    </p:animEffect>
                                  </p:childTnLst>
                                </p:cTn>
                              </p:par>
                            </p:childTnLst>
                          </p:cTn>
                        </p:par>
                        <p:par>
                          <p:cTn id="31" fill="hold">
                            <p:stCondLst>
                              <p:cond delay="7000"/>
                            </p:stCondLst>
                            <p:childTnLst>
                              <p:par>
                                <p:cTn id="32" presetID="10" presetClass="entr" presetSubtype="0" fill="hold"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childTnLst>
                                </p:cTn>
                              </p:par>
                            </p:childTnLst>
                          </p:cTn>
                        </p:par>
                        <p:par>
                          <p:cTn id="35" fill="hold">
                            <p:stCondLst>
                              <p:cond delay="8000"/>
                            </p:stCondLst>
                            <p:childTnLst>
                              <p:par>
                                <p:cTn id="36" presetID="10" presetClass="entr" presetSubtype="0"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childTnLst>
                                </p:cTn>
                              </p:par>
                            </p:childTnLst>
                          </p:cTn>
                        </p:par>
                        <p:par>
                          <p:cTn id="39" fill="hold">
                            <p:stCondLst>
                              <p:cond delay="9000"/>
                            </p:stCondLst>
                            <p:childTnLst>
                              <p:par>
                                <p:cTn id="40" presetID="10" presetClass="entr" presetSubtype="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0" y="304800"/>
            <a:ext cx="7329510" cy="719158"/>
          </a:xfrm>
        </p:spPr>
        <p:txBody>
          <a:bodyPr>
            <a:normAutofit fontScale="90000"/>
          </a:bodyPr>
          <a:lstStyle/>
          <a:p>
            <a:r>
              <a:rPr lang="en-US" dirty="0" smtClean="0"/>
              <a:t> Data Science Trinity!</a:t>
            </a:r>
            <a:endParaRPr lang="en-US" dirty="0"/>
          </a:p>
        </p:txBody>
      </p:sp>
      <p:sp>
        <p:nvSpPr>
          <p:cNvPr id="4" name="Content Placeholder 3"/>
          <p:cNvSpPr>
            <a:spLocks noGrp="1"/>
          </p:cNvSpPr>
          <p:nvPr>
            <p:ph idx="1"/>
          </p:nvPr>
        </p:nvSpPr>
        <p:spPr>
          <a:xfrm>
            <a:off x="3276600" y="1600200"/>
            <a:ext cx="2438400" cy="12192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buNone/>
            </a:pPr>
            <a:r>
              <a:rPr lang="en-US" sz="2800" b="1" dirty="0" smtClean="0">
                <a:solidFill>
                  <a:srgbClr val="FF0000"/>
                </a:solidFill>
              </a:rPr>
              <a:t>Data</a:t>
            </a:r>
            <a:endParaRPr lang="en-US" sz="2800" b="1" dirty="0">
              <a:solidFill>
                <a:srgbClr val="FF0000"/>
              </a:solidFill>
            </a:endParaRPr>
          </a:p>
        </p:txBody>
      </p:sp>
      <p:sp>
        <p:nvSpPr>
          <p:cNvPr id="8" name="Footer Placeholder 7"/>
          <p:cNvSpPr>
            <a:spLocks noGrp="1"/>
          </p:cNvSpPr>
          <p:nvPr>
            <p:ph type="ftr" sz="quarter" idx="11"/>
          </p:nvPr>
        </p:nvSpPr>
        <p:spPr/>
        <p:txBody>
          <a:bodyPr/>
          <a:lstStyle/>
          <a:p>
            <a:r>
              <a:rPr lang="en-US" smtClean="0"/>
              <a:t>Y. Lakshmi Prasad #08978784848</a:t>
            </a:r>
            <a:endParaRPr lang="en-US"/>
          </a:p>
        </p:txBody>
      </p:sp>
      <p:sp>
        <p:nvSpPr>
          <p:cNvPr id="5" name="Oval 4"/>
          <p:cNvSpPr/>
          <p:nvPr/>
        </p:nvSpPr>
        <p:spPr>
          <a:xfrm>
            <a:off x="304800" y="4429132"/>
            <a:ext cx="3195630" cy="1455816"/>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smtClean="0">
                <a:solidFill>
                  <a:srgbClr val="FF0000"/>
                </a:solidFill>
              </a:rPr>
              <a:t>Machine Learning</a:t>
            </a:r>
          </a:p>
          <a:p>
            <a:pPr algn="ctr"/>
            <a:r>
              <a:rPr lang="en-US" sz="2800" b="1" dirty="0" smtClean="0">
                <a:solidFill>
                  <a:srgbClr val="FF0000"/>
                </a:solidFill>
              </a:rPr>
              <a:t>Algorithms</a:t>
            </a:r>
            <a:endParaRPr lang="en-US" sz="2800" b="1" dirty="0">
              <a:solidFill>
                <a:srgbClr val="FF0000"/>
              </a:solidFill>
            </a:endParaRPr>
          </a:p>
        </p:txBody>
      </p:sp>
      <p:sp>
        <p:nvSpPr>
          <p:cNvPr id="6" name="Oval 5"/>
          <p:cNvSpPr/>
          <p:nvPr/>
        </p:nvSpPr>
        <p:spPr>
          <a:xfrm>
            <a:off x="5715008" y="4572008"/>
            <a:ext cx="2980312" cy="138914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smtClean="0">
                <a:solidFill>
                  <a:srgbClr val="FF0000"/>
                </a:solidFill>
              </a:rPr>
              <a:t>Business Problems</a:t>
            </a:r>
            <a:endParaRPr lang="en-US" sz="2800" b="1" dirty="0">
              <a:solidFill>
                <a:srgbClr val="FF0000"/>
              </a:solidFill>
            </a:endParaRPr>
          </a:p>
        </p:txBody>
      </p:sp>
      <p:sp>
        <p:nvSpPr>
          <p:cNvPr id="7" name="Isosceles Triangle 6"/>
          <p:cNvSpPr/>
          <p:nvPr/>
        </p:nvSpPr>
        <p:spPr>
          <a:xfrm>
            <a:off x="2857488" y="2500306"/>
            <a:ext cx="3422446" cy="2582848"/>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b="1" dirty="0" smtClean="0">
                <a:solidFill>
                  <a:srgbClr val="FF0000"/>
                </a:solidFill>
              </a:rPr>
              <a:t>Data Science</a:t>
            </a:r>
            <a:endParaRPr lang="en-US" sz="2800" b="1" dirty="0">
              <a:solidFill>
                <a:srgbClr val="FF0000"/>
              </a:solidFill>
            </a:endParaRPr>
          </a:p>
        </p:txBody>
      </p:sp>
    </p:spTree>
  </p:cSld>
  <p:clrMapOvr>
    <a:masterClrMapping/>
  </p:clrMapOvr>
  <p:transition>
    <p:circl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0110"/>
            <a:ext cx="7627961" cy="766690"/>
          </a:xfrm>
        </p:spPr>
        <p:txBody>
          <a:bodyPr>
            <a:normAutofit fontScale="90000"/>
          </a:bodyPr>
          <a:lstStyle/>
          <a:p>
            <a:r>
              <a:rPr lang="en-US" dirty="0" smtClean="0"/>
              <a:t>Driving “Decisions” from data!</a:t>
            </a:r>
            <a:endParaRPr lang="en-US" dirty="0"/>
          </a:p>
        </p:txBody>
      </p:sp>
      <p:sp>
        <p:nvSpPr>
          <p:cNvPr id="12" name="Content Placeholder 11"/>
          <p:cNvSpPr>
            <a:spLocks noGrp="1"/>
          </p:cNvSpPr>
          <p:nvPr>
            <p:ph idx="1"/>
          </p:nvPr>
        </p:nvSpPr>
        <p:spPr>
          <a:xfrm>
            <a:off x="285720" y="1259138"/>
            <a:ext cx="8501121" cy="5230268"/>
          </a:xfrm>
        </p:spPr>
        <p:txBody>
          <a:bodyPr>
            <a:normAutofit/>
          </a:bodyPr>
          <a:lstStyle/>
          <a:p>
            <a:r>
              <a:rPr lang="en-US" dirty="0" smtClean="0">
                <a:solidFill>
                  <a:srgbClr val="000000"/>
                </a:solidFill>
              </a:rPr>
              <a:t>Which </a:t>
            </a:r>
            <a:r>
              <a:rPr lang="en-US" b="1" dirty="0" smtClean="0">
                <a:solidFill>
                  <a:srgbClr val="000000"/>
                </a:solidFill>
              </a:rPr>
              <a:t>position</a:t>
            </a:r>
            <a:r>
              <a:rPr lang="en-US" dirty="0" smtClean="0">
                <a:solidFill>
                  <a:srgbClr val="000000"/>
                </a:solidFill>
              </a:rPr>
              <a:t> should a </a:t>
            </a:r>
            <a:r>
              <a:rPr lang="en-US" b="1" dirty="0" smtClean="0">
                <a:solidFill>
                  <a:srgbClr val="000000"/>
                </a:solidFill>
              </a:rPr>
              <a:t>Page/Ad</a:t>
            </a:r>
            <a:r>
              <a:rPr lang="en-US" dirty="0" smtClean="0">
                <a:solidFill>
                  <a:srgbClr val="000000"/>
                </a:solidFill>
              </a:rPr>
              <a:t> be shown for a </a:t>
            </a:r>
            <a:r>
              <a:rPr lang="en-US" b="1" dirty="0" smtClean="0">
                <a:solidFill>
                  <a:srgbClr val="000000"/>
                </a:solidFill>
              </a:rPr>
              <a:t>query</a:t>
            </a:r>
            <a:r>
              <a:rPr lang="en-US" dirty="0" smtClean="0">
                <a:solidFill>
                  <a:srgbClr val="000000"/>
                </a:solidFill>
              </a:rPr>
              <a:t>?</a:t>
            </a:r>
          </a:p>
          <a:p>
            <a:r>
              <a:rPr lang="en-US" dirty="0" smtClean="0">
                <a:solidFill>
                  <a:srgbClr val="000000"/>
                </a:solidFill>
              </a:rPr>
              <a:t>Should the </a:t>
            </a:r>
            <a:r>
              <a:rPr lang="en-US" b="1" dirty="0" smtClean="0">
                <a:solidFill>
                  <a:srgbClr val="000000"/>
                </a:solidFill>
              </a:rPr>
              <a:t>home loan/credit card transaction </a:t>
            </a:r>
            <a:r>
              <a:rPr lang="en-US" dirty="0" smtClean="0">
                <a:solidFill>
                  <a:srgbClr val="000000"/>
                </a:solidFill>
              </a:rPr>
              <a:t>be approved?</a:t>
            </a:r>
          </a:p>
          <a:p>
            <a:r>
              <a:rPr lang="en-US" dirty="0" smtClean="0">
                <a:solidFill>
                  <a:srgbClr val="000000"/>
                </a:solidFill>
              </a:rPr>
              <a:t>Which </a:t>
            </a:r>
            <a:r>
              <a:rPr lang="en-US" b="1" dirty="0" smtClean="0">
                <a:solidFill>
                  <a:srgbClr val="000000"/>
                </a:solidFill>
              </a:rPr>
              <a:t>Video</a:t>
            </a:r>
            <a:r>
              <a:rPr lang="en-US" dirty="0" smtClean="0">
                <a:solidFill>
                  <a:srgbClr val="000000"/>
                </a:solidFill>
              </a:rPr>
              <a:t> to </a:t>
            </a:r>
            <a:r>
              <a:rPr lang="en-US" b="1" dirty="0" smtClean="0">
                <a:solidFill>
                  <a:srgbClr val="000000"/>
                </a:solidFill>
              </a:rPr>
              <a:t>show</a:t>
            </a:r>
            <a:r>
              <a:rPr lang="en-US" dirty="0" smtClean="0">
                <a:solidFill>
                  <a:srgbClr val="000000"/>
                </a:solidFill>
              </a:rPr>
              <a:t> </a:t>
            </a:r>
            <a:r>
              <a:rPr lang="en-US" b="1" dirty="0" smtClean="0">
                <a:solidFill>
                  <a:srgbClr val="000000"/>
                </a:solidFill>
              </a:rPr>
              <a:t>next</a:t>
            </a:r>
            <a:r>
              <a:rPr lang="en-US" dirty="0" smtClean="0">
                <a:solidFill>
                  <a:srgbClr val="000000"/>
                </a:solidFill>
              </a:rPr>
              <a:t> on </a:t>
            </a:r>
            <a:r>
              <a:rPr lang="en-US" b="1" dirty="0" smtClean="0">
                <a:solidFill>
                  <a:srgbClr val="000000"/>
                </a:solidFill>
              </a:rPr>
              <a:t>YouTube</a:t>
            </a:r>
            <a:r>
              <a:rPr lang="en-US" dirty="0" smtClean="0">
                <a:solidFill>
                  <a:srgbClr val="000000"/>
                </a:solidFill>
              </a:rPr>
              <a:t>?</a:t>
            </a:r>
          </a:p>
          <a:p>
            <a:r>
              <a:rPr lang="en-US" dirty="0" smtClean="0">
                <a:solidFill>
                  <a:srgbClr val="000000"/>
                </a:solidFill>
              </a:rPr>
              <a:t>Who might user X </a:t>
            </a:r>
            <a:r>
              <a:rPr lang="en-US" b="1" dirty="0" smtClean="0">
                <a:solidFill>
                  <a:srgbClr val="000000"/>
                </a:solidFill>
              </a:rPr>
              <a:t>connect/follow</a:t>
            </a:r>
            <a:r>
              <a:rPr lang="en-US" dirty="0" smtClean="0">
                <a:solidFill>
                  <a:srgbClr val="000000"/>
                </a:solidFill>
              </a:rPr>
              <a:t> on </a:t>
            </a:r>
            <a:r>
              <a:rPr lang="en-US" b="1" dirty="0" smtClean="0">
                <a:solidFill>
                  <a:srgbClr val="000000"/>
                </a:solidFill>
              </a:rPr>
              <a:t>LinkedIn/ Twitter</a:t>
            </a:r>
            <a:r>
              <a:rPr lang="en-US" dirty="0" smtClean="0">
                <a:solidFill>
                  <a:srgbClr val="000000"/>
                </a:solidFill>
              </a:rPr>
              <a:t>?</a:t>
            </a:r>
          </a:p>
          <a:p>
            <a:r>
              <a:rPr lang="en-US" dirty="0" smtClean="0">
                <a:solidFill>
                  <a:srgbClr val="000000"/>
                </a:solidFill>
              </a:rPr>
              <a:t>What </a:t>
            </a:r>
            <a:r>
              <a:rPr lang="en-US" b="1" dirty="0" smtClean="0">
                <a:solidFill>
                  <a:srgbClr val="000000"/>
                </a:solidFill>
              </a:rPr>
              <a:t>articles/movies/songs </a:t>
            </a:r>
            <a:r>
              <a:rPr lang="en-US" dirty="0" smtClean="0">
                <a:solidFill>
                  <a:srgbClr val="000000"/>
                </a:solidFill>
              </a:rPr>
              <a:t>customer X might be interested in?</a:t>
            </a:r>
          </a:p>
        </p:txBody>
      </p:sp>
      <p:sp>
        <p:nvSpPr>
          <p:cNvPr id="4" name="Footer Placeholder 3"/>
          <p:cNvSpPr>
            <a:spLocks noGrp="1"/>
          </p:cNvSpPr>
          <p:nvPr>
            <p:ph type="ftr" sz="quarter" idx="11"/>
          </p:nvPr>
        </p:nvSpPr>
        <p:spPr/>
        <p:txBody>
          <a:bodyPr/>
          <a:lstStyle/>
          <a:p>
            <a:r>
              <a:rPr lang="en-US" smtClean="0"/>
              <a:t>Y. Lakshmi Prasad #08978784848</a:t>
            </a:r>
            <a:endParaRPr lang="en-US"/>
          </a:p>
        </p:txBody>
      </p:sp>
    </p:spTree>
    <p:extLst>
      <p:ext uri="{BB962C8B-B14F-4D97-AF65-F5344CB8AC3E}">
        <p14:creationId xmlns:p14="http://schemas.microsoft.com/office/powerpoint/2010/main" xmlns="" val="184556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fade">
                                      <p:cBhvr>
                                        <p:cTn id="27"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428604"/>
            <a:ext cx="7572428" cy="724648"/>
          </a:xfrm>
        </p:spPr>
        <p:txBody>
          <a:bodyPr>
            <a:normAutofit fontScale="90000"/>
          </a:bodyPr>
          <a:lstStyle/>
          <a:p>
            <a:r>
              <a:rPr lang="en-US" dirty="0" smtClean="0"/>
              <a:t>Driving “Decisions” from data!</a:t>
            </a:r>
            <a:endParaRPr lang="en-IN" dirty="0"/>
          </a:p>
        </p:txBody>
      </p:sp>
      <p:sp>
        <p:nvSpPr>
          <p:cNvPr id="3" name="Content Placeholder 2"/>
          <p:cNvSpPr>
            <a:spLocks noGrp="1"/>
          </p:cNvSpPr>
          <p:nvPr>
            <p:ph idx="1"/>
          </p:nvPr>
        </p:nvSpPr>
        <p:spPr>
          <a:xfrm>
            <a:off x="214282" y="1643050"/>
            <a:ext cx="8472518" cy="4681550"/>
          </a:xfrm>
        </p:spPr>
        <p:txBody>
          <a:bodyPr/>
          <a:lstStyle/>
          <a:p>
            <a:r>
              <a:rPr lang="en-US" dirty="0" smtClean="0">
                <a:solidFill>
                  <a:srgbClr val="000000"/>
                </a:solidFill>
              </a:rPr>
              <a:t>Which </a:t>
            </a:r>
            <a:r>
              <a:rPr lang="en-US" b="1" dirty="0" smtClean="0">
                <a:solidFill>
                  <a:srgbClr val="000000"/>
                </a:solidFill>
              </a:rPr>
              <a:t>offers</a:t>
            </a:r>
            <a:r>
              <a:rPr lang="en-US" dirty="0" smtClean="0">
                <a:solidFill>
                  <a:srgbClr val="000000"/>
                </a:solidFill>
              </a:rPr>
              <a:t> will a </a:t>
            </a:r>
            <a:r>
              <a:rPr lang="en-US" b="1" dirty="0" smtClean="0">
                <a:solidFill>
                  <a:srgbClr val="000000"/>
                </a:solidFill>
              </a:rPr>
              <a:t>customer respond </a:t>
            </a:r>
            <a:r>
              <a:rPr lang="en-US" dirty="0" smtClean="0">
                <a:solidFill>
                  <a:srgbClr val="000000"/>
                </a:solidFill>
              </a:rPr>
              <a:t>to?</a:t>
            </a:r>
          </a:p>
          <a:p>
            <a:r>
              <a:rPr lang="en-US" dirty="0" smtClean="0">
                <a:solidFill>
                  <a:srgbClr val="000000"/>
                </a:solidFill>
              </a:rPr>
              <a:t>Where to </a:t>
            </a:r>
            <a:r>
              <a:rPr lang="en-US" b="1" dirty="0" smtClean="0">
                <a:solidFill>
                  <a:srgbClr val="000000"/>
                </a:solidFill>
              </a:rPr>
              <a:t>open</a:t>
            </a:r>
            <a:r>
              <a:rPr lang="en-US" dirty="0" smtClean="0">
                <a:solidFill>
                  <a:srgbClr val="000000"/>
                </a:solidFill>
              </a:rPr>
              <a:t> the next store? </a:t>
            </a:r>
          </a:p>
          <a:p>
            <a:r>
              <a:rPr lang="en-US" dirty="0" smtClean="0">
                <a:solidFill>
                  <a:srgbClr val="000000"/>
                </a:solidFill>
              </a:rPr>
              <a:t>How to </a:t>
            </a:r>
            <a:r>
              <a:rPr lang="en-US" b="1" dirty="0" smtClean="0">
                <a:solidFill>
                  <a:srgbClr val="000000"/>
                </a:solidFill>
              </a:rPr>
              <a:t>price</a:t>
            </a:r>
            <a:r>
              <a:rPr lang="en-US" dirty="0" smtClean="0">
                <a:solidFill>
                  <a:srgbClr val="000000"/>
                </a:solidFill>
              </a:rPr>
              <a:t> the next gadget?</a:t>
            </a:r>
          </a:p>
          <a:p>
            <a:r>
              <a:rPr lang="en-US" dirty="0" smtClean="0">
                <a:solidFill>
                  <a:srgbClr val="000000"/>
                </a:solidFill>
              </a:rPr>
              <a:t>Which </a:t>
            </a:r>
            <a:r>
              <a:rPr lang="en-US" b="1" dirty="0" smtClean="0">
                <a:solidFill>
                  <a:srgbClr val="000000"/>
                </a:solidFill>
              </a:rPr>
              <a:t>medicine </a:t>
            </a:r>
            <a:r>
              <a:rPr lang="en-US" dirty="0" smtClean="0">
                <a:solidFill>
                  <a:srgbClr val="000000"/>
                </a:solidFill>
              </a:rPr>
              <a:t>will </a:t>
            </a:r>
            <a:r>
              <a:rPr lang="en-US" b="1" dirty="0" smtClean="0">
                <a:solidFill>
                  <a:srgbClr val="000000"/>
                </a:solidFill>
              </a:rPr>
              <a:t>treat</a:t>
            </a:r>
            <a:r>
              <a:rPr lang="en-US" dirty="0" smtClean="0">
                <a:solidFill>
                  <a:srgbClr val="000000"/>
                </a:solidFill>
              </a:rPr>
              <a:t>/</a:t>
            </a:r>
            <a:r>
              <a:rPr lang="en-US" b="1" dirty="0" smtClean="0">
                <a:solidFill>
                  <a:srgbClr val="000000"/>
                </a:solidFill>
              </a:rPr>
              <a:t>cure</a:t>
            </a:r>
            <a:r>
              <a:rPr lang="en-US" dirty="0" smtClean="0">
                <a:solidFill>
                  <a:srgbClr val="000000"/>
                </a:solidFill>
              </a:rPr>
              <a:t> this disease?</a:t>
            </a:r>
          </a:p>
          <a:p>
            <a:r>
              <a:rPr lang="en-US" dirty="0" smtClean="0">
                <a:solidFill>
                  <a:srgbClr val="000000"/>
                </a:solidFill>
              </a:rPr>
              <a:t>Who will be the right </a:t>
            </a:r>
            <a:r>
              <a:rPr lang="en-US" b="1" dirty="0" smtClean="0">
                <a:solidFill>
                  <a:srgbClr val="000000"/>
                </a:solidFill>
              </a:rPr>
              <a:t>person</a:t>
            </a:r>
            <a:r>
              <a:rPr lang="en-US" dirty="0" smtClean="0">
                <a:solidFill>
                  <a:srgbClr val="000000"/>
                </a:solidFill>
              </a:rPr>
              <a:t> for this </a:t>
            </a:r>
            <a:r>
              <a:rPr lang="en-US" b="1" dirty="0" smtClean="0">
                <a:solidFill>
                  <a:srgbClr val="000000"/>
                </a:solidFill>
              </a:rPr>
              <a:t>Job</a:t>
            </a:r>
            <a:r>
              <a:rPr lang="en-US" dirty="0" smtClean="0">
                <a:solidFill>
                  <a:srgbClr val="000000"/>
                </a:solidFill>
              </a:rPr>
              <a:t>?</a:t>
            </a:r>
          </a:p>
          <a:p>
            <a:r>
              <a:rPr lang="en-US" dirty="0" smtClean="0">
                <a:solidFill>
                  <a:srgbClr val="000000"/>
                </a:solidFill>
              </a:rPr>
              <a:t>Which </a:t>
            </a:r>
            <a:r>
              <a:rPr lang="en-US" b="1" dirty="0" smtClean="0">
                <a:solidFill>
                  <a:srgbClr val="000000"/>
                </a:solidFill>
              </a:rPr>
              <a:t>crop</a:t>
            </a:r>
            <a:r>
              <a:rPr lang="en-US" dirty="0" smtClean="0">
                <a:solidFill>
                  <a:srgbClr val="000000"/>
                </a:solidFill>
              </a:rPr>
              <a:t> is best for this </a:t>
            </a:r>
            <a:r>
              <a:rPr lang="en-US" b="1" dirty="0" smtClean="0">
                <a:solidFill>
                  <a:srgbClr val="000000"/>
                </a:solidFill>
              </a:rPr>
              <a:t>soil/weather</a:t>
            </a:r>
            <a:r>
              <a:rPr lang="en-US" dirty="0" smtClean="0">
                <a:solidFill>
                  <a:srgbClr val="000000"/>
                </a:solidFill>
              </a:rPr>
              <a:t>?</a:t>
            </a:r>
          </a:p>
          <a:p>
            <a:endParaRPr lang="en-IN" dirty="0"/>
          </a:p>
        </p:txBody>
      </p:sp>
      <p:sp>
        <p:nvSpPr>
          <p:cNvPr id="4" name="Footer Placeholder 3"/>
          <p:cNvSpPr>
            <a:spLocks noGrp="1"/>
          </p:cNvSpPr>
          <p:nvPr>
            <p:ph type="ftr" sz="quarter" idx="11"/>
          </p:nvPr>
        </p:nvSpPr>
        <p:spPr/>
        <p:txBody>
          <a:bodyPr/>
          <a:lstStyle/>
          <a:p>
            <a:r>
              <a:rPr lang="en-US" smtClean="0"/>
              <a:t>Y. Lakshmi Prasad #08978784848</a:t>
            </a:r>
            <a:endParaRPr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31</TotalTime>
  <Words>1564</Words>
  <Application>Microsoft Office PowerPoint</Application>
  <PresentationFormat>On-screen Show (4:3)</PresentationFormat>
  <Paragraphs>268</Paragraphs>
  <Slides>36</Slides>
  <Notes>1</Notes>
  <HiddenSlides>0</HiddenSlides>
  <MMClips>1</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Flow</vt:lpstr>
      <vt:lpstr>Introduction to Machine Learning </vt:lpstr>
      <vt:lpstr>The beginning of Wisdom…</vt:lpstr>
      <vt:lpstr>What is Knowledge?</vt:lpstr>
      <vt:lpstr>What makes us “Intelligent”?</vt:lpstr>
      <vt:lpstr>What is “Thinking”?</vt:lpstr>
      <vt:lpstr>Welcome to the Information Age … … drowning in data and starving for Knowledge </vt:lpstr>
      <vt:lpstr> Data Science Trinity!</vt:lpstr>
      <vt:lpstr>Driving “Decisions” from data!</vt:lpstr>
      <vt:lpstr>Driving “Decisions” from data!</vt:lpstr>
      <vt:lpstr>Analytical Methodology</vt:lpstr>
      <vt:lpstr>From Data to Decisions…</vt:lpstr>
      <vt:lpstr>Detecting credit card Fraud!</vt:lpstr>
      <vt:lpstr>Approving Loans</vt:lpstr>
      <vt:lpstr>Product Recommendations</vt:lpstr>
      <vt:lpstr>Strategic vs. Tactical Decisions</vt:lpstr>
      <vt:lpstr>Key Data Scientist Questions!</vt:lpstr>
      <vt:lpstr>Key Data Scientist Questions!</vt:lpstr>
      <vt:lpstr>Unsupervised Learning</vt:lpstr>
      <vt:lpstr>Unlabeled data – Lots and Lots!</vt:lpstr>
      <vt:lpstr>Unsupervised Learning</vt:lpstr>
      <vt:lpstr>    Clustering</vt:lpstr>
      <vt:lpstr> Dimensionality Reduction</vt:lpstr>
      <vt:lpstr>  Density Estimation</vt:lpstr>
      <vt:lpstr> Pattern Mining</vt:lpstr>
      <vt:lpstr>Labeled Data – very small subset</vt:lpstr>
      <vt:lpstr>Supervised Learning</vt:lpstr>
      <vt:lpstr>Supervised Learning</vt:lpstr>
      <vt:lpstr>Supervised Learning Paradigms</vt:lpstr>
      <vt:lpstr>Slide 29</vt:lpstr>
      <vt:lpstr>Supervised and Unsupervised Learning</vt:lpstr>
      <vt:lpstr>Feedback :</vt:lpstr>
      <vt:lpstr>Supervised and Unsupervised Learning</vt:lpstr>
      <vt:lpstr>Feedback :</vt:lpstr>
      <vt:lpstr>Supervised and Unsupervised Learning</vt:lpstr>
      <vt:lpstr>Feedback :</vt:lpstr>
      <vt:lpstr>Slide 36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DELL</dc:creator>
  <cp:lastModifiedBy>DELL</cp:lastModifiedBy>
  <cp:revision>10</cp:revision>
  <dcterms:created xsi:type="dcterms:W3CDTF">2006-08-16T00:00:00Z</dcterms:created>
  <dcterms:modified xsi:type="dcterms:W3CDTF">2019-11-02T23:16:20Z</dcterms:modified>
</cp:coreProperties>
</file>